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772400" cy="10064750"/>
  <p:notesSz cx="7772400" cy="100647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346" y="-9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120072"/>
            <a:ext cx="6611937" cy="2113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636260"/>
            <a:ext cx="5445125" cy="2516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Calle 58 No. </a:t>
            </a:r>
            <a:r>
              <a:rPr dirty="0"/>
              <a:t>32 </a:t>
            </a:r>
            <a:r>
              <a:rPr spc="-5" dirty="0"/>
              <a:t>- 67 PISO 2 B. Conucos.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Tahoma"/>
                <a:cs typeface="Tahoma"/>
              </a:defRPr>
            </a:lvl1pPr>
          </a:lstStyle>
          <a:p>
            <a:pPr>
              <a:lnSpc>
                <a:spcPts val="1195"/>
              </a:lnSpc>
            </a:pPr>
            <a:r>
              <a:rPr spc="-5" dirty="0"/>
              <a:t>Cr. 28 No. 55A - </a:t>
            </a:r>
            <a:r>
              <a:rPr dirty="0"/>
              <a:t>55 </a:t>
            </a:r>
            <a:r>
              <a:rPr spc="-5" dirty="0"/>
              <a:t>OF. </a:t>
            </a:r>
            <a:r>
              <a:rPr dirty="0"/>
              <a:t>202 </a:t>
            </a:r>
            <a:r>
              <a:rPr spc="-5" dirty="0"/>
              <a:t>B. Bolarquí.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Calle 58 No. </a:t>
            </a:r>
            <a:r>
              <a:rPr dirty="0"/>
              <a:t>32 </a:t>
            </a:r>
            <a:r>
              <a:rPr spc="-5" dirty="0"/>
              <a:t>- 67 PISO 2 B. Conucos.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Tahoma"/>
                <a:cs typeface="Tahoma"/>
              </a:defRPr>
            </a:lvl1pPr>
          </a:lstStyle>
          <a:p>
            <a:pPr>
              <a:lnSpc>
                <a:spcPts val="1195"/>
              </a:lnSpc>
            </a:pPr>
            <a:r>
              <a:rPr spc="-5" dirty="0"/>
              <a:t>Cr. 28 No. 55A - </a:t>
            </a:r>
            <a:r>
              <a:rPr dirty="0"/>
              <a:t>55 </a:t>
            </a:r>
            <a:r>
              <a:rPr spc="-5" dirty="0"/>
              <a:t>OF. </a:t>
            </a:r>
            <a:r>
              <a:rPr dirty="0"/>
              <a:t>202 </a:t>
            </a:r>
            <a:r>
              <a:rPr spc="-5" dirty="0"/>
              <a:t>B. Bolarquí.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314892"/>
            <a:ext cx="3383756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314892"/>
            <a:ext cx="3383756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Calle 58 No. </a:t>
            </a:r>
            <a:r>
              <a:rPr dirty="0"/>
              <a:t>32 </a:t>
            </a:r>
            <a:r>
              <a:rPr spc="-5" dirty="0"/>
              <a:t>- 67 PISO 2 B. Conucos.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Tahoma"/>
                <a:cs typeface="Tahoma"/>
              </a:defRPr>
            </a:lvl1pPr>
          </a:lstStyle>
          <a:p>
            <a:pPr>
              <a:lnSpc>
                <a:spcPts val="1195"/>
              </a:lnSpc>
            </a:pPr>
            <a:r>
              <a:rPr spc="-5" dirty="0"/>
              <a:t>Cr. 28 No. 55A - </a:t>
            </a:r>
            <a:r>
              <a:rPr dirty="0"/>
              <a:t>55 </a:t>
            </a:r>
            <a:r>
              <a:rPr spc="-5" dirty="0"/>
              <a:t>OF. </a:t>
            </a:r>
            <a:r>
              <a:rPr dirty="0"/>
              <a:t>202 </a:t>
            </a:r>
            <a:r>
              <a:rPr spc="-5" dirty="0"/>
              <a:t>B. Bolarquí.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Calle 58 No. </a:t>
            </a:r>
            <a:r>
              <a:rPr dirty="0"/>
              <a:t>32 </a:t>
            </a:r>
            <a:r>
              <a:rPr spc="-5" dirty="0"/>
              <a:t>- 67 PISO 2 B. Conucos.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Tahoma"/>
                <a:cs typeface="Tahoma"/>
              </a:defRPr>
            </a:lvl1pPr>
          </a:lstStyle>
          <a:p>
            <a:pPr>
              <a:lnSpc>
                <a:spcPts val="1195"/>
              </a:lnSpc>
            </a:pPr>
            <a:r>
              <a:rPr spc="-5" dirty="0"/>
              <a:t>Cr. 28 No. 55A - </a:t>
            </a:r>
            <a:r>
              <a:rPr dirty="0"/>
              <a:t>55 </a:t>
            </a:r>
            <a:r>
              <a:rPr spc="-5" dirty="0"/>
              <a:t>OF. </a:t>
            </a:r>
            <a:r>
              <a:rPr dirty="0"/>
              <a:t>202 </a:t>
            </a:r>
            <a:r>
              <a:rPr spc="-5" dirty="0"/>
              <a:t>B. Bolarquí.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Calle 58 No. </a:t>
            </a:r>
            <a:r>
              <a:rPr dirty="0"/>
              <a:t>32 </a:t>
            </a:r>
            <a:r>
              <a:rPr spc="-5" dirty="0"/>
              <a:t>- 67 PISO 2 B. Conucos.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Tahoma"/>
                <a:cs typeface="Tahoma"/>
              </a:defRPr>
            </a:lvl1pPr>
          </a:lstStyle>
          <a:p>
            <a:pPr>
              <a:lnSpc>
                <a:spcPts val="1195"/>
              </a:lnSpc>
            </a:pPr>
            <a:r>
              <a:rPr spc="-5" dirty="0"/>
              <a:t>Cr. 28 No. 55A - </a:t>
            </a:r>
            <a:r>
              <a:rPr dirty="0"/>
              <a:t>55 </a:t>
            </a:r>
            <a:r>
              <a:rPr spc="-5" dirty="0"/>
              <a:t>OF. </a:t>
            </a:r>
            <a:r>
              <a:rPr dirty="0"/>
              <a:t>202 </a:t>
            </a:r>
            <a:r>
              <a:rPr spc="-5" dirty="0"/>
              <a:t>B. Bolarquí.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98446"/>
            <a:ext cx="7773923" cy="9756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02590"/>
            <a:ext cx="7000875" cy="161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314892"/>
            <a:ext cx="7000875" cy="664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90574" y="9236394"/>
            <a:ext cx="3078479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08080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Calle 58 No. </a:t>
            </a:r>
            <a:r>
              <a:rPr dirty="0"/>
              <a:t>32 </a:t>
            </a:r>
            <a:r>
              <a:rPr spc="-5" dirty="0"/>
              <a:t>- 67 PISO 2 B. Conucos.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07846" y="9253666"/>
            <a:ext cx="3061970" cy="15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08080"/>
                </a:solidFill>
                <a:latin typeface="Tahoma"/>
                <a:cs typeface="Tahoma"/>
              </a:defRPr>
            </a:lvl1pPr>
          </a:lstStyle>
          <a:p>
            <a:pPr>
              <a:lnSpc>
                <a:spcPts val="1195"/>
              </a:lnSpc>
            </a:pPr>
            <a:r>
              <a:rPr spc="-5" dirty="0"/>
              <a:t>Cr. 28 No. 55A - </a:t>
            </a:r>
            <a:r>
              <a:rPr dirty="0"/>
              <a:t>55 </a:t>
            </a:r>
            <a:r>
              <a:rPr spc="-5" dirty="0"/>
              <a:t>OF. </a:t>
            </a:r>
            <a:r>
              <a:rPr dirty="0"/>
              <a:t>202 </a:t>
            </a:r>
            <a:r>
              <a:rPr spc="-5" dirty="0"/>
              <a:t>B. Bolarquí.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9360218"/>
            <a:ext cx="1789112" cy="503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5269"/>
            <a:ext cx="7773923" cy="975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3305" y="9048750"/>
            <a:ext cx="3997325" cy="377190"/>
          </a:xfrm>
          <a:custGeom>
            <a:avLst/>
            <a:gdLst/>
            <a:ahLst/>
            <a:cxnLst/>
            <a:rect l="l" t="t" r="r" b="b"/>
            <a:pathLst>
              <a:path w="3997325" h="377190">
                <a:moveTo>
                  <a:pt x="3997325" y="196850"/>
                </a:moveTo>
                <a:lnTo>
                  <a:pt x="1156335" y="196850"/>
                </a:lnTo>
                <a:lnTo>
                  <a:pt x="1156335" y="0"/>
                </a:lnTo>
                <a:lnTo>
                  <a:pt x="0" y="0"/>
                </a:lnTo>
                <a:lnTo>
                  <a:pt x="0" y="201295"/>
                </a:lnTo>
                <a:lnTo>
                  <a:pt x="260350" y="201295"/>
                </a:lnTo>
                <a:lnTo>
                  <a:pt x="260350" y="377190"/>
                </a:lnTo>
                <a:lnTo>
                  <a:pt x="3997325" y="377190"/>
                </a:lnTo>
                <a:lnTo>
                  <a:pt x="3997325" y="196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0900" y="8848087"/>
            <a:ext cx="1749425" cy="1137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91867" y="2578354"/>
            <a:ext cx="3151505" cy="188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rlito"/>
                <a:cs typeface="Carlito"/>
              </a:rPr>
              <a:t>MANUAL </a:t>
            </a:r>
            <a:r>
              <a:rPr sz="2000" spc="-5" dirty="0">
                <a:latin typeface="Carlito"/>
                <a:cs typeface="Carlito"/>
              </a:rPr>
              <a:t>DE USUARIO</a:t>
            </a:r>
            <a:r>
              <a:rPr sz="2000" spc="-7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BÁSICO</a:t>
            </a:r>
            <a:endParaRPr sz="2000">
              <a:latin typeface="Carlito"/>
              <a:cs typeface="Carlito"/>
            </a:endParaRPr>
          </a:p>
          <a:p>
            <a:pPr marL="3175" algn="ctr">
              <a:lnSpc>
                <a:spcPct val="100000"/>
              </a:lnSpc>
              <a:spcBef>
                <a:spcPts val="55"/>
              </a:spcBef>
            </a:pPr>
            <a:r>
              <a:rPr sz="2000" b="1" dirty="0">
                <a:latin typeface="Carlito"/>
                <a:cs typeface="Carlito"/>
              </a:rPr>
              <a:t>-</a:t>
            </a:r>
            <a:r>
              <a:rPr sz="2000" b="1" spc="-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SIE-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</a:pPr>
            <a:r>
              <a:rPr sz="2000" b="1" dirty="0">
                <a:latin typeface="Carlito"/>
                <a:cs typeface="Carlito"/>
              </a:rPr>
              <a:t>MÓDULO</a:t>
            </a:r>
            <a:r>
              <a:rPr sz="2000" b="1" spc="-5" dirty="0">
                <a:latin typeface="Carlito"/>
                <a:cs typeface="Carlito"/>
              </a:rPr>
              <a:t> IPS</a:t>
            </a:r>
            <a:endParaRPr sz="200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2000" b="1" dirty="0">
                <a:latin typeface="Carlito"/>
                <a:cs typeface="Carlito"/>
              </a:rPr>
              <a:t>-RECEPCION</a:t>
            </a:r>
            <a:r>
              <a:rPr sz="2000" b="1" spc="-25" dirty="0">
                <a:latin typeface="Carlito"/>
                <a:cs typeface="Carlito"/>
              </a:rPr>
              <a:t> </a:t>
            </a:r>
            <a:r>
              <a:rPr sz="2000" b="1" dirty="0">
                <a:latin typeface="Carlito"/>
                <a:cs typeface="Carlito"/>
              </a:rPr>
              <a:t>RIPS-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120" y="4662042"/>
            <a:ext cx="25444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rlito"/>
                <a:cs typeface="Carlito"/>
              </a:rPr>
              <a:t>El proceso inicia con </a:t>
            </a:r>
            <a:r>
              <a:rPr sz="1100" dirty="0">
                <a:latin typeface="Carlito"/>
                <a:cs typeface="Carlito"/>
              </a:rPr>
              <a:t>las </a:t>
            </a:r>
            <a:r>
              <a:rPr sz="1100" spc="-5" dirty="0">
                <a:latin typeface="Carlito"/>
                <a:cs typeface="Carlito"/>
              </a:rPr>
              <a:t>siguientes</a:t>
            </a:r>
            <a:r>
              <a:rPr sz="1100" spc="3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opciones: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pc="-5" dirty="0"/>
              <a:t>Cr. 28 No. 55A - </a:t>
            </a:r>
            <a:r>
              <a:rPr dirty="0"/>
              <a:t>55 </a:t>
            </a:r>
            <a:r>
              <a:rPr spc="-5" dirty="0"/>
              <a:t>OF. </a:t>
            </a:r>
            <a:r>
              <a:rPr dirty="0"/>
              <a:t>202 </a:t>
            </a:r>
            <a:r>
              <a:rPr spc="-5" dirty="0"/>
              <a:t>B. Bolarquí.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Calle 58 No. </a:t>
            </a:r>
            <a:r>
              <a:rPr dirty="0"/>
              <a:t>32 </a:t>
            </a:r>
            <a:r>
              <a:rPr spc="-5" dirty="0"/>
              <a:t>- 67 PISO 2 B. Conucos.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46F18E9-0906-552C-298B-B19410FB73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94" b="11518"/>
          <a:stretch/>
        </p:blipFill>
        <p:spPr>
          <a:xfrm>
            <a:off x="1043305" y="5337176"/>
            <a:ext cx="5523067" cy="24383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0307" y="394208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2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78675" y="281939"/>
            <a:ext cx="635" cy="405130"/>
          </a:xfrm>
          <a:custGeom>
            <a:avLst/>
            <a:gdLst/>
            <a:ahLst/>
            <a:cxnLst/>
            <a:rect l="l" t="t" r="r" b="b"/>
            <a:pathLst>
              <a:path w="634" h="405130">
                <a:moveTo>
                  <a:pt x="0" y="0"/>
                </a:moveTo>
                <a:lnTo>
                  <a:pt x="634" y="405129"/>
                </a:lnTo>
              </a:path>
            </a:pathLst>
          </a:custGeom>
          <a:ln w="19050">
            <a:solidFill>
              <a:srgbClr val="D7D7D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1059" y="8851896"/>
            <a:ext cx="1749424" cy="1137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195" y="9050019"/>
            <a:ext cx="3994785" cy="365760"/>
          </a:xfrm>
          <a:custGeom>
            <a:avLst/>
            <a:gdLst/>
            <a:ahLst/>
            <a:cxnLst/>
            <a:rect l="l" t="t" r="r" b="b"/>
            <a:pathLst>
              <a:path w="3994785" h="365759">
                <a:moveTo>
                  <a:pt x="3994785" y="201295"/>
                </a:moveTo>
                <a:lnTo>
                  <a:pt x="3992245" y="201295"/>
                </a:lnTo>
                <a:lnTo>
                  <a:pt x="3992245" y="182880"/>
                </a:lnTo>
                <a:lnTo>
                  <a:pt x="1156322" y="182880"/>
                </a:lnTo>
                <a:lnTo>
                  <a:pt x="1156322" y="0"/>
                </a:lnTo>
                <a:lnTo>
                  <a:pt x="0" y="0"/>
                </a:lnTo>
                <a:lnTo>
                  <a:pt x="0" y="201295"/>
                </a:lnTo>
                <a:lnTo>
                  <a:pt x="255270" y="201295"/>
                </a:lnTo>
                <a:lnTo>
                  <a:pt x="255270" y="363220"/>
                </a:lnTo>
                <a:lnTo>
                  <a:pt x="257810" y="363220"/>
                </a:lnTo>
                <a:lnTo>
                  <a:pt x="257810" y="365760"/>
                </a:lnTo>
                <a:lnTo>
                  <a:pt x="3994785" y="365760"/>
                </a:lnTo>
                <a:lnTo>
                  <a:pt x="3994785" y="201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80714" y="877569"/>
            <a:ext cx="17748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rlito"/>
                <a:cs typeface="Carlito"/>
              </a:rPr>
              <a:t>-CUENTAS</a:t>
            </a:r>
            <a:r>
              <a:rPr sz="1600" b="1" spc="-45" dirty="0">
                <a:latin typeface="Carlito"/>
                <a:cs typeface="Carlito"/>
              </a:rPr>
              <a:t> </a:t>
            </a:r>
            <a:r>
              <a:rPr sz="1600" b="1" spc="-5" dirty="0">
                <a:latin typeface="Carlito"/>
                <a:cs typeface="Carlito"/>
              </a:rPr>
              <a:t>MÉDICAS-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0769" y="1489074"/>
            <a:ext cx="5972175" cy="9188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8120" y="2557018"/>
            <a:ext cx="4714875" cy="364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rlito"/>
                <a:cs typeface="Carlito"/>
              </a:rPr>
              <a:t>Cargue de RIPS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spc="-5" dirty="0">
                <a:latin typeface="Carlito"/>
                <a:cs typeface="Carlito"/>
              </a:rPr>
              <a:t>El proceso de cargue de RIPS </a:t>
            </a:r>
            <a:r>
              <a:rPr sz="1100" dirty="0">
                <a:latin typeface="Carlito"/>
                <a:cs typeface="Carlito"/>
              </a:rPr>
              <a:t>inicia </a:t>
            </a:r>
            <a:r>
              <a:rPr sz="1100" spc="-5" dirty="0">
                <a:latin typeface="Carlito"/>
                <a:cs typeface="Carlito"/>
              </a:rPr>
              <a:t>seleccionado </a:t>
            </a:r>
            <a:r>
              <a:rPr sz="1100" dirty="0">
                <a:latin typeface="Carlito"/>
                <a:cs typeface="Carlito"/>
              </a:rPr>
              <a:t>el tipo </a:t>
            </a:r>
            <a:r>
              <a:rPr sz="1100" spc="-5" dirty="0">
                <a:latin typeface="Carlito"/>
                <a:cs typeface="Carlito"/>
              </a:rPr>
              <a:t>de </a:t>
            </a:r>
            <a:r>
              <a:rPr sz="1100" dirty="0">
                <a:latin typeface="Carlito"/>
                <a:cs typeface="Carlito"/>
              </a:rPr>
              <a:t>RIPS </a:t>
            </a:r>
            <a:r>
              <a:rPr sz="1100" spc="-5" dirty="0">
                <a:latin typeface="Carlito"/>
                <a:cs typeface="Carlito"/>
              </a:rPr>
              <a:t>que se desea</a:t>
            </a:r>
            <a:r>
              <a:rPr sz="1100" spc="9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subir: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80769" y="2918459"/>
            <a:ext cx="5969000" cy="2185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68120" y="5084444"/>
            <a:ext cx="6002655" cy="173037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Carlito"/>
                <a:cs typeface="Carlito"/>
              </a:rPr>
              <a:t>Se </a:t>
            </a:r>
            <a:r>
              <a:rPr sz="1100" dirty="0">
                <a:latin typeface="Carlito"/>
                <a:cs typeface="Carlito"/>
              </a:rPr>
              <a:t>debe diferenciar por el tipo </a:t>
            </a:r>
            <a:r>
              <a:rPr sz="1100" spc="-5" dirty="0">
                <a:latin typeface="Carlito"/>
                <a:cs typeface="Carlito"/>
              </a:rPr>
              <a:t>de regimen </a:t>
            </a:r>
            <a:r>
              <a:rPr sz="1100" dirty="0">
                <a:latin typeface="Carlito"/>
                <a:cs typeface="Carlito"/>
              </a:rPr>
              <a:t>y </a:t>
            </a:r>
            <a:r>
              <a:rPr sz="1100" spc="-5" dirty="0">
                <a:latin typeface="Carlito"/>
                <a:cs typeface="Carlito"/>
              </a:rPr>
              <a:t>si tienen </a:t>
            </a:r>
            <a:r>
              <a:rPr sz="1100" dirty="0">
                <a:latin typeface="Carlito"/>
                <a:cs typeface="Carlito"/>
              </a:rPr>
              <a:t>o </a:t>
            </a:r>
            <a:r>
              <a:rPr sz="1100" spc="-5" dirty="0">
                <a:latin typeface="Carlito"/>
                <a:cs typeface="Carlito"/>
              </a:rPr>
              <a:t>no contrato, </a:t>
            </a:r>
            <a:r>
              <a:rPr sz="1100" dirty="0">
                <a:latin typeface="Carlito"/>
                <a:cs typeface="Carlito"/>
              </a:rPr>
              <a:t>y </a:t>
            </a:r>
            <a:r>
              <a:rPr sz="1100" spc="-5" dirty="0">
                <a:latin typeface="Carlito"/>
                <a:cs typeface="Carlito"/>
              </a:rPr>
              <a:t>si </a:t>
            </a:r>
            <a:r>
              <a:rPr sz="1100" dirty="0">
                <a:latin typeface="Carlito"/>
                <a:cs typeface="Carlito"/>
              </a:rPr>
              <a:t>el servicio es PBS o </a:t>
            </a:r>
            <a:r>
              <a:rPr sz="1100" spc="-5" dirty="0">
                <a:latin typeface="Carlito"/>
                <a:cs typeface="Carlito"/>
              </a:rPr>
              <a:t>no PBS. El  comportamiento sigue </a:t>
            </a:r>
            <a:r>
              <a:rPr sz="1100" dirty="0">
                <a:latin typeface="Carlito"/>
                <a:cs typeface="Carlito"/>
              </a:rPr>
              <a:t>el </a:t>
            </a:r>
            <a:r>
              <a:rPr sz="1100" spc="-5" dirty="0">
                <a:latin typeface="Carlito"/>
                <a:cs typeface="Carlito"/>
              </a:rPr>
              <a:t>mismo proceso </a:t>
            </a:r>
            <a:r>
              <a:rPr sz="1100" dirty="0">
                <a:latin typeface="Carlito"/>
                <a:cs typeface="Carlito"/>
              </a:rPr>
              <a:t>para </a:t>
            </a:r>
            <a:r>
              <a:rPr sz="1100" spc="-5" dirty="0">
                <a:latin typeface="Carlito"/>
                <a:cs typeface="Carlito"/>
              </a:rPr>
              <a:t>todos </a:t>
            </a:r>
            <a:r>
              <a:rPr sz="1100" dirty="0">
                <a:latin typeface="Carlito"/>
                <a:cs typeface="Carlito"/>
              </a:rPr>
              <a:t>los </a:t>
            </a:r>
            <a:r>
              <a:rPr sz="1100" spc="-5" dirty="0">
                <a:latin typeface="Carlito"/>
                <a:cs typeface="Carlito"/>
              </a:rPr>
              <a:t>casos, </a:t>
            </a:r>
            <a:r>
              <a:rPr sz="1100" dirty="0">
                <a:latin typeface="Carlito"/>
                <a:cs typeface="Carlito"/>
              </a:rPr>
              <a:t>la </a:t>
            </a:r>
            <a:r>
              <a:rPr sz="1100" spc="-5" dirty="0">
                <a:latin typeface="Carlito"/>
                <a:cs typeface="Carlito"/>
              </a:rPr>
              <a:t>única diferencia </a:t>
            </a:r>
            <a:r>
              <a:rPr sz="1100" dirty="0">
                <a:latin typeface="Carlito"/>
                <a:cs typeface="Carlito"/>
              </a:rPr>
              <a:t>es </a:t>
            </a:r>
            <a:r>
              <a:rPr sz="1100" spc="-5" dirty="0">
                <a:latin typeface="Carlito"/>
                <a:cs typeface="Carlito"/>
              </a:rPr>
              <a:t>que si </a:t>
            </a:r>
            <a:r>
              <a:rPr sz="1100" dirty="0">
                <a:latin typeface="Carlito"/>
                <a:cs typeface="Carlito"/>
              </a:rPr>
              <a:t>es por  contrato </a:t>
            </a:r>
            <a:r>
              <a:rPr sz="1100" spc="-5" dirty="0">
                <a:latin typeface="Carlito"/>
                <a:cs typeface="Carlito"/>
              </a:rPr>
              <a:t>se debe previamente seleccionar un</a:t>
            </a:r>
            <a:r>
              <a:rPr sz="1100" spc="1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contrato.</a:t>
            </a:r>
            <a:endParaRPr sz="11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100">
              <a:latin typeface="Carlito"/>
              <a:cs typeface="Carlito"/>
            </a:endParaRPr>
          </a:p>
          <a:p>
            <a:pPr marL="12700" marR="6350" algn="just">
              <a:lnSpc>
                <a:spcPct val="101800"/>
              </a:lnSpc>
            </a:pPr>
            <a:r>
              <a:rPr sz="1100" dirty="0">
                <a:latin typeface="Carlito"/>
                <a:cs typeface="Carlito"/>
              </a:rPr>
              <a:t>El </a:t>
            </a:r>
            <a:r>
              <a:rPr sz="1100" spc="-5" dirty="0">
                <a:latin typeface="Carlito"/>
                <a:cs typeface="Carlito"/>
              </a:rPr>
              <a:t>proceso que muestre este documento </a:t>
            </a:r>
            <a:r>
              <a:rPr sz="1100" dirty="0">
                <a:latin typeface="Carlito"/>
                <a:cs typeface="Carlito"/>
              </a:rPr>
              <a:t>es </a:t>
            </a:r>
            <a:r>
              <a:rPr sz="1100" spc="-5" dirty="0">
                <a:latin typeface="Carlito"/>
                <a:cs typeface="Carlito"/>
              </a:rPr>
              <a:t>un regimen subsidiado, servicios </a:t>
            </a:r>
            <a:r>
              <a:rPr sz="1100" dirty="0">
                <a:latin typeface="Carlito"/>
                <a:cs typeface="Carlito"/>
              </a:rPr>
              <a:t>PBS y </a:t>
            </a:r>
            <a:r>
              <a:rPr sz="1100" spc="-5" dirty="0">
                <a:latin typeface="Carlito"/>
                <a:cs typeface="Carlito"/>
              </a:rPr>
              <a:t>con contrato, eso  indica que se selecciona </a:t>
            </a:r>
            <a:r>
              <a:rPr sz="1100" spc="-10" dirty="0">
                <a:latin typeface="Carlito"/>
                <a:cs typeface="Carlito"/>
              </a:rPr>
              <a:t>la </a:t>
            </a:r>
            <a:r>
              <a:rPr sz="1100" dirty="0">
                <a:latin typeface="Carlito"/>
                <a:cs typeface="Carlito"/>
              </a:rPr>
              <a:t>primera</a:t>
            </a:r>
            <a:r>
              <a:rPr sz="1100" spc="1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opción.</a:t>
            </a:r>
            <a:endParaRPr sz="11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100">
              <a:latin typeface="Carlito"/>
              <a:cs typeface="Carlito"/>
            </a:endParaRPr>
          </a:p>
          <a:p>
            <a:pPr marL="12700" marR="5080" algn="just">
              <a:lnSpc>
                <a:spcPct val="101800"/>
              </a:lnSpc>
            </a:pPr>
            <a:r>
              <a:rPr sz="1100" dirty="0">
                <a:latin typeface="Carlito"/>
                <a:cs typeface="Carlito"/>
              </a:rPr>
              <a:t>Ahora </a:t>
            </a:r>
            <a:r>
              <a:rPr sz="1100" spc="-5" dirty="0">
                <a:latin typeface="Carlito"/>
                <a:cs typeface="Carlito"/>
              </a:rPr>
              <a:t>debemos seleccionara </a:t>
            </a:r>
            <a:r>
              <a:rPr sz="1100" dirty="0">
                <a:latin typeface="Carlito"/>
                <a:cs typeface="Carlito"/>
              </a:rPr>
              <a:t>el </a:t>
            </a:r>
            <a:r>
              <a:rPr sz="1100" spc="-5" dirty="0">
                <a:latin typeface="Carlito"/>
                <a:cs typeface="Carlito"/>
              </a:rPr>
              <a:t>contrato </a:t>
            </a:r>
            <a:r>
              <a:rPr sz="1100" dirty="0">
                <a:latin typeface="Carlito"/>
                <a:cs typeface="Carlito"/>
              </a:rPr>
              <a:t>al cual </a:t>
            </a:r>
            <a:r>
              <a:rPr sz="1100" spc="-10" dirty="0">
                <a:latin typeface="Carlito"/>
                <a:cs typeface="Carlito"/>
              </a:rPr>
              <a:t>se le </a:t>
            </a:r>
            <a:r>
              <a:rPr sz="1100" spc="-5" dirty="0">
                <a:latin typeface="Carlito"/>
                <a:cs typeface="Carlito"/>
              </a:rPr>
              <a:t>suben </a:t>
            </a:r>
            <a:r>
              <a:rPr sz="1100" dirty="0">
                <a:latin typeface="Carlito"/>
                <a:cs typeface="Carlito"/>
              </a:rPr>
              <a:t>los </a:t>
            </a:r>
            <a:r>
              <a:rPr sz="1100" spc="-5" dirty="0">
                <a:latin typeface="Carlito"/>
                <a:cs typeface="Carlito"/>
              </a:rPr>
              <a:t>RIPS, </a:t>
            </a:r>
            <a:r>
              <a:rPr sz="1100" dirty="0">
                <a:latin typeface="Carlito"/>
                <a:cs typeface="Carlito"/>
              </a:rPr>
              <a:t>en </a:t>
            </a:r>
            <a:r>
              <a:rPr sz="1100" spc="-5" dirty="0">
                <a:latin typeface="Carlito"/>
                <a:cs typeface="Carlito"/>
              </a:rPr>
              <a:t>nuestro caso, </a:t>
            </a:r>
            <a:r>
              <a:rPr sz="1100" spc="-10" dirty="0">
                <a:latin typeface="Carlito"/>
                <a:cs typeface="Carlito"/>
              </a:rPr>
              <a:t>se </a:t>
            </a:r>
            <a:r>
              <a:rPr sz="1100" dirty="0">
                <a:latin typeface="Carlito"/>
                <a:cs typeface="Carlito"/>
              </a:rPr>
              <a:t>han </a:t>
            </a:r>
            <a:r>
              <a:rPr sz="1100" spc="-5" dirty="0">
                <a:latin typeface="Carlito"/>
                <a:cs typeface="Carlito"/>
              </a:rPr>
              <a:t>preparado  </a:t>
            </a:r>
            <a:r>
              <a:rPr sz="1100" dirty="0">
                <a:latin typeface="Carlito"/>
                <a:cs typeface="Carlito"/>
              </a:rPr>
              <a:t>RIPS para el </a:t>
            </a:r>
            <a:r>
              <a:rPr sz="1100" spc="-5" dirty="0">
                <a:latin typeface="Carlito"/>
                <a:cs typeface="Carlito"/>
              </a:rPr>
              <a:t>contrato 405.2021, </a:t>
            </a:r>
            <a:r>
              <a:rPr sz="1100" dirty="0">
                <a:latin typeface="Carlito"/>
                <a:cs typeface="Carlito"/>
              </a:rPr>
              <a:t>luego </a:t>
            </a:r>
            <a:r>
              <a:rPr sz="1100" spc="-5" dirty="0">
                <a:latin typeface="Carlito"/>
                <a:cs typeface="Carlito"/>
              </a:rPr>
              <a:t>presionamos </a:t>
            </a:r>
            <a:r>
              <a:rPr sz="1100" spc="10" dirty="0">
                <a:latin typeface="Arial"/>
                <a:cs typeface="Arial"/>
              </a:rPr>
              <a:t>“</a:t>
            </a:r>
            <a:r>
              <a:rPr sz="1100" spc="10" dirty="0">
                <a:latin typeface="Carlito"/>
                <a:cs typeface="Carlito"/>
              </a:rPr>
              <a:t>Seleccione</a:t>
            </a:r>
            <a:r>
              <a:rPr sz="1100" spc="10" dirty="0">
                <a:latin typeface="Arial"/>
                <a:cs typeface="Arial"/>
              </a:rPr>
              <a:t>” </a:t>
            </a:r>
            <a:r>
              <a:rPr sz="1100" dirty="0">
                <a:latin typeface="Carlito"/>
                <a:cs typeface="Carlito"/>
              </a:rPr>
              <a:t>y </a:t>
            </a:r>
            <a:r>
              <a:rPr sz="1100" spc="-5" dirty="0">
                <a:latin typeface="Carlito"/>
                <a:cs typeface="Carlito"/>
              </a:rPr>
              <a:t>ubicamos </a:t>
            </a:r>
            <a:r>
              <a:rPr sz="1100" dirty="0">
                <a:latin typeface="Carlito"/>
                <a:cs typeface="Carlito"/>
              </a:rPr>
              <a:t>el RIPS en </a:t>
            </a:r>
            <a:r>
              <a:rPr sz="1100" spc="-5" dirty="0">
                <a:latin typeface="Carlito"/>
                <a:cs typeface="Carlito"/>
              </a:rPr>
              <a:t>formato </a:t>
            </a:r>
            <a:r>
              <a:rPr sz="1100" spc="35" dirty="0">
                <a:latin typeface="Arial"/>
                <a:cs typeface="Arial"/>
              </a:rPr>
              <a:t>“</a:t>
            </a:r>
            <a:r>
              <a:rPr sz="1100" spc="35" dirty="0">
                <a:latin typeface="Carlito"/>
                <a:cs typeface="Carlito"/>
              </a:rPr>
              <a:t>ZIP</a:t>
            </a:r>
            <a:r>
              <a:rPr sz="1100" spc="35" dirty="0">
                <a:latin typeface="Arial"/>
                <a:cs typeface="Arial"/>
              </a:rPr>
              <a:t>” </a:t>
            </a:r>
            <a:r>
              <a:rPr sz="1100" spc="-10" dirty="0">
                <a:latin typeface="Carlito"/>
                <a:cs typeface="Carlito"/>
              </a:rPr>
              <a:t>que  </a:t>
            </a:r>
            <a:r>
              <a:rPr sz="1100" dirty="0">
                <a:latin typeface="Carlito"/>
                <a:cs typeface="Carlito"/>
              </a:rPr>
              <a:t>contenga </a:t>
            </a:r>
            <a:r>
              <a:rPr sz="1100" spc="-5" dirty="0">
                <a:latin typeface="Carlito"/>
                <a:cs typeface="Carlito"/>
              </a:rPr>
              <a:t>todos los archivos del</a:t>
            </a:r>
            <a:r>
              <a:rPr sz="110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proceso: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0769" y="6811009"/>
            <a:ext cx="5964555" cy="2118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pc="-5" dirty="0"/>
              <a:t>Cr. 28 No. 55A - </a:t>
            </a:r>
            <a:r>
              <a:rPr dirty="0"/>
              <a:t>55 </a:t>
            </a:r>
            <a:r>
              <a:rPr spc="-5" dirty="0"/>
              <a:t>OF. </a:t>
            </a:r>
            <a:r>
              <a:rPr dirty="0"/>
              <a:t>202 </a:t>
            </a:r>
            <a:r>
              <a:rPr spc="-5" dirty="0"/>
              <a:t>B. Bolarquí.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Calle 58 No. </a:t>
            </a:r>
            <a:r>
              <a:rPr dirty="0"/>
              <a:t>32 </a:t>
            </a:r>
            <a:r>
              <a:rPr spc="-5" dirty="0"/>
              <a:t>- 67 PISO 2 B. Conucos.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0307" y="394208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3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78675" y="281939"/>
            <a:ext cx="635" cy="405130"/>
          </a:xfrm>
          <a:custGeom>
            <a:avLst/>
            <a:gdLst/>
            <a:ahLst/>
            <a:cxnLst/>
            <a:rect l="l" t="t" r="r" b="b"/>
            <a:pathLst>
              <a:path w="634" h="405130">
                <a:moveTo>
                  <a:pt x="0" y="0"/>
                </a:moveTo>
                <a:lnTo>
                  <a:pt x="634" y="405129"/>
                </a:lnTo>
              </a:path>
            </a:pathLst>
          </a:custGeom>
          <a:ln w="19050">
            <a:solidFill>
              <a:srgbClr val="D7D7D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1059" y="8851896"/>
            <a:ext cx="1749424" cy="1137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195" y="9050019"/>
            <a:ext cx="3994785" cy="365760"/>
          </a:xfrm>
          <a:custGeom>
            <a:avLst/>
            <a:gdLst/>
            <a:ahLst/>
            <a:cxnLst/>
            <a:rect l="l" t="t" r="r" b="b"/>
            <a:pathLst>
              <a:path w="3994785" h="365759">
                <a:moveTo>
                  <a:pt x="3994785" y="201295"/>
                </a:moveTo>
                <a:lnTo>
                  <a:pt x="3992245" y="201295"/>
                </a:lnTo>
                <a:lnTo>
                  <a:pt x="3992245" y="182880"/>
                </a:lnTo>
                <a:lnTo>
                  <a:pt x="1156322" y="182880"/>
                </a:lnTo>
                <a:lnTo>
                  <a:pt x="1156322" y="0"/>
                </a:lnTo>
                <a:lnTo>
                  <a:pt x="0" y="0"/>
                </a:lnTo>
                <a:lnTo>
                  <a:pt x="0" y="201295"/>
                </a:lnTo>
                <a:lnTo>
                  <a:pt x="255270" y="201295"/>
                </a:lnTo>
                <a:lnTo>
                  <a:pt x="255270" y="363220"/>
                </a:lnTo>
                <a:lnTo>
                  <a:pt x="257810" y="363220"/>
                </a:lnTo>
                <a:lnTo>
                  <a:pt x="257810" y="365760"/>
                </a:lnTo>
                <a:lnTo>
                  <a:pt x="3994785" y="365760"/>
                </a:lnTo>
                <a:lnTo>
                  <a:pt x="3994785" y="201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0769" y="1069974"/>
            <a:ext cx="5969000" cy="2049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8120" y="3099943"/>
            <a:ext cx="59258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rlito"/>
                <a:cs typeface="Carlito"/>
              </a:rPr>
              <a:t>Lo </a:t>
            </a:r>
            <a:r>
              <a:rPr sz="1100" spc="-5" dirty="0">
                <a:latin typeface="Carlito"/>
                <a:cs typeface="Carlito"/>
              </a:rPr>
              <a:t>seleccionamos </a:t>
            </a:r>
            <a:r>
              <a:rPr sz="1100" dirty="0">
                <a:latin typeface="Carlito"/>
                <a:cs typeface="Carlito"/>
              </a:rPr>
              <a:t>y </a:t>
            </a:r>
            <a:r>
              <a:rPr sz="1100" spc="-5" dirty="0">
                <a:latin typeface="Carlito"/>
                <a:cs typeface="Carlito"/>
              </a:rPr>
              <a:t>presionamos </a:t>
            </a:r>
            <a:r>
              <a:rPr sz="1100" spc="15" dirty="0">
                <a:latin typeface="Arial"/>
                <a:cs typeface="Arial"/>
              </a:rPr>
              <a:t>“</a:t>
            </a:r>
            <a:r>
              <a:rPr sz="1100" spc="15" dirty="0">
                <a:latin typeface="Carlito"/>
                <a:cs typeface="Carlito"/>
              </a:rPr>
              <a:t>Importar</a:t>
            </a:r>
            <a:r>
              <a:rPr sz="1100" spc="15" dirty="0">
                <a:latin typeface="Arial"/>
                <a:cs typeface="Arial"/>
              </a:rPr>
              <a:t>” </a:t>
            </a:r>
            <a:r>
              <a:rPr sz="1100" dirty="0">
                <a:latin typeface="Carlito"/>
                <a:cs typeface="Carlito"/>
              </a:rPr>
              <a:t>y </a:t>
            </a:r>
            <a:r>
              <a:rPr sz="1100" spc="-5" dirty="0">
                <a:latin typeface="Carlito"/>
                <a:cs typeface="Carlito"/>
              </a:rPr>
              <a:t>luego </a:t>
            </a:r>
            <a:r>
              <a:rPr sz="1100" spc="10" dirty="0">
                <a:latin typeface="Arial"/>
                <a:cs typeface="Arial"/>
              </a:rPr>
              <a:t>“</a:t>
            </a:r>
            <a:r>
              <a:rPr sz="1100" spc="10" dirty="0">
                <a:latin typeface="Carlito"/>
                <a:cs typeface="Carlito"/>
              </a:rPr>
              <a:t>Actualizar</a:t>
            </a:r>
            <a:r>
              <a:rPr sz="1100" spc="10" dirty="0">
                <a:latin typeface="Arial"/>
                <a:cs typeface="Arial"/>
              </a:rPr>
              <a:t>” </a:t>
            </a:r>
            <a:r>
              <a:rPr sz="1100" dirty="0">
                <a:latin typeface="Carlito"/>
                <a:cs typeface="Carlito"/>
              </a:rPr>
              <a:t>para </a:t>
            </a:r>
            <a:r>
              <a:rPr sz="1100" spc="-5" dirty="0">
                <a:latin typeface="Carlito"/>
                <a:cs typeface="Carlito"/>
              </a:rPr>
              <a:t>empezar </a:t>
            </a:r>
            <a:r>
              <a:rPr sz="1100" spc="-10" dirty="0">
                <a:latin typeface="Carlito"/>
                <a:cs typeface="Carlito"/>
              </a:rPr>
              <a:t>la </a:t>
            </a:r>
            <a:r>
              <a:rPr sz="1100" dirty="0">
                <a:latin typeface="Carlito"/>
                <a:cs typeface="Carlito"/>
              </a:rPr>
              <a:t>validación </a:t>
            </a:r>
            <a:r>
              <a:rPr sz="1100" spc="-5" dirty="0">
                <a:latin typeface="Carlito"/>
                <a:cs typeface="Carlito"/>
              </a:rPr>
              <a:t>del</a:t>
            </a:r>
            <a:r>
              <a:rPr sz="1100" spc="2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archivo: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80769" y="3460750"/>
            <a:ext cx="5956934" cy="2359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8120" y="5971412"/>
            <a:ext cx="289750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rlito"/>
                <a:cs typeface="Carlito"/>
              </a:rPr>
              <a:t>Si todo </a:t>
            </a:r>
            <a:r>
              <a:rPr sz="1100" dirty="0">
                <a:latin typeface="Carlito"/>
                <a:cs typeface="Carlito"/>
              </a:rPr>
              <a:t>es </a:t>
            </a:r>
            <a:r>
              <a:rPr sz="1100" spc="-5" dirty="0">
                <a:latin typeface="Carlito"/>
                <a:cs typeface="Carlito"/>
              </a:rPr>
              <a:t>correcto </a:t>
            </a:r>
            <a:r>
              <a:rPr sz="1100" dirty="0">
                <a:latin typeface="Carlito"/>
                <a:cs typeface="Carlito"/>
              </a:rPr>
              <a:t>el </a:t>
            </a:r>
            <a:r>
              <a:rPr sz="1100" spc="-5" dirty="0">
                <a:latin typeface="Carlito"/>
                <a:cs typeface="Carlito"/>
              </a:rPr>
              <a:t>sistema informa del</a:t>
            </a:r>
            <a:r>
              <a:rPr sz="1100" spc="2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proceso: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0769" y="6161404"/>
            <a:ext cx="5976620" cy="14217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68120" y="7735061"/>
            <a:ext cx="6002655" cy="104584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15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Carlito"/>
                <a:cs typeface="Carlito"/>
              </a:rPr>
              <a:t>Si no </a:t>
            </a:r>
            <a:r>
              <a:rPr sz="1100" dirty="0">
                <a:latin typeface="Carlito"/>
                <a:cs typeface="Carlito"/>
              </a:rPr>
              <a:t>es </a:t>
            </a:r>
            <a:r>
              <a:rPr sz="1100" spc="-5" dirty="0">
                <a:latin typeface="Carlito"/>
                <a:cs typeface="Carlito"/>
              </a:rPr>
              <a:t>correcto, se presenta </a:t>
            </a:r>
            <a:r>
              <a:rPr sz="1100" dirty="0">
                <a:latin typeface="Carlito"/>
                <a:cs typeface="Carlito"/>
              </a:rPr>
              <a:t>un </a:t>
            </a:r>
            <a:r>
              <a:rPr sz="1100" spc="-5" dirty="0">
                <a:latin typeface="Carlito"/>
                <a:cs typeface="Carlito"/>
              </a:rPr>
              <a:t>archivo de </a:t>
            </a:r>
            <a:r>
              <a:rPr sz="1100" dirty="0">
                <a:latin typeface="Carlito"/>
                <a:cs typeface="Carlito"/>
              </a:rPr>
              <a:t>errores a </a:t>
            </a:r>
            <a:r>
              <a:rPr sz="1100" spc="-5" dirty="0">
                <a:latin typeface="Carlito"/>
                <a:cs typeface="Carlito"/>
              </a:rPr>
              <a:t>subsanar </a:t>
            </a:r>
            <a:r>
              <a:rPr sz="1100" dirty="0">
                <a:latin typeface="Carlito"/>
                <a:cs typeface="Carlito"/>
              </a:rPr>
              <a:t>y </a:t>
            </a:r>
            <a:r>
              <a:rPr sz="1100" spc="-5" dirty="0">
                <a:latin typeface="Carlito"/>
                <a:cs typeface="Carlito"/>
              </a:rPr>
              <a:t>se debe iniciar nuevamente </a:t>
            </a:r>
            <a:r>
              <a:rPr sz="1100" dirty="0">
                <a:latin typeface="Carlito"/>
                <a:cs typeface="Carlito"/>
              </a:rPr>
              <a:t>el </a:t>
            </a:r>
            <a:r>
              <a:rPr sz="1100" spc="-5" dirty="0">
                <a:latin typeface="Carlito"/>
                <a:cs typeface="Carlito"/>
              </a:rPr>
              <a:t>proceso  </a:t>
            </a:r>
            <a:r>
              <a:rPr sz="1100" dirty="0">
                <a:latin typeface="Carlito"/>
                <a:cs typeface="Carlito"/>
              </a:rPr>
              <a:t>desde el </a:t>
            </a:r>
            <a:r>
              <a:rPr sz="1100" spc="-5" dirty="0">
                <a:latin typeface="Carlito"/>
                <a:cs typeface="Carlito"/>
              </a:rPr>
              <a:t>primer </a:t>
            </a:r>
            <a:r>
              <a:rPr sz="1100" dirty="0">
                <a:latin typeface="Carlito"/>
                <a:cs typeface="Carlito"/>
              </a:rPr>
              <a:t>punto, </a:t>
            </a:r>
            <a:r>
              <a:rPr sz="1100" spc="-5" dirty="0">
                <a:latin typeface="Carlito"/>
                <a:cs typeface="Carlito"/>
              </a:rPr>
              <a:t>una </a:t>
            </a:r>
            <a:r>
              <a:rPr sz="1100" dirty="0">
                <a:latin typeface="Carlito"/>
                <a:cs typeface="Carlito"/>
              </a:rPr>
              <a:t>vez, </a:t>
            </a:r>
            <a:r>
              <a:rPr sz="1100" spc="-5" dirty="0">
                <a:latin typeface="Carlito"/>
                <a:cs typeface="Carlito"/>
              </a:rPr>
              <a:t>se haya ajustado los</a:t>
            </a:r>
            <a:r>
              <a:rPr sz="1100" dirty="0">
                <a:latin typeface="Carlito"/>
                <a:cs typeface="Carlito"/>
              </a:rPr>
              <a:t> errores.</a:t>
            </a:r>
            <a:endParaRPr sz="11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arlito"/>
                <a:cs typeface="Carlito"/>
              </a:rPr>
              <a:t>Cargue de</a:t>
            </a:r>
            <a:r>
              <a:rPr sz="1100" b="1" spc="-25" dirty="0">
                <a:latin typeface="Carlito"/>
                <a:cs typeface="Carlito"/>
              </a:rPr>
              <a:t> </a:t>
            </a:r>
            <a:r>
              <a:rPr sz="1100" b="1" spc="-5" dirty="0">
                <a:latin typeface="Carlito"/>
                <a:cs typeface="Carlito"/>
              </a:rPr>
              <a:t>Soportes</a:t>
            </a:r>
            <a:endParaRPr sz="1100">
              <a:latin typeface="Carlito"/>
              <a:cs typeface="Carlito"/>
            </a:endParaRPr>
          </a:p>
          <a:p>
            <a:pPr marL="12700" marR="5080">
              <a:lnSpc>
                <a:spcPts val="1340"/>
              </a:lnSpc>
              <a:spcBef>
                <a:spcPts val="40"/>
              </a:spcBef>
            </a:pPr>
            <a:r>
              <a:rPr sz="1100" dirty="0">
                <a:latin typeface="Carlito"/>
                <a:cs typeface="Carlito"/>
              </a:rPr>
              <a:t>Una </a:t>
            </a:r>
            <a:r>
              <a:rPr sz="1100" spc="-5" dirty="0">
                <a:latin typeface="Carlito"/>
                <a:cs typeface="Carlito"/>
              </a:rPr>
              <a:t>vez </a:t>
            </a:r>
            <a:r>
              <a:rPr sz="1100" dirty="0">
                <a:latin typeface="Carlito"/>
                <a:cs typeface="Carlito"/>
              </a:rPr>
              <a:t>el </a:t>
            </a:r>
            <a:r>
              <a:rPr sz="1100" spc="-5" dirty="0">
                <a:latin typeface="Carlito"/>
                <a:cs typeface="Carlito"/>
              </a:rPr>
              <a:t>RIPS esté recepcionado, </a:t>
            </a:r>
            <a:r>
              <a:rPr sz="1100" spc="-10" dirty="0">
                <a:latin typeface="Carlito"/>
                <a:cs typeface="Carlito"/>
              </a:rPr>
              <a:t>se </a:t>
            </a:r>
            <a:r>
              <a:rPr sz="1100" spc="-5" dirty="0">
                <a:latin typeface="Carlito"/>
                <a:cs typeface="Carlito"/>
              </a:rPr>
              <a:t>debe pasar </a:t>
            </a:r>
            <a:r>
              <a:rPr sz="1100" dirty="0">
                <a:latin typeface="Carlito"/>
                <a:cs typeface="Carlito"/>
              </a:rPr>
              <a:t>a </a:t>
            </a:r>
            <a:r>
              <a:rPr sz="1100" spc="-5" dirty="0">
                <a:latin typeface="Carlito"/>
                <a:cs typeface="Carlito"/>
              </a:rPr>
              <a:t>cargar los soportes </a:t>
            </a:r>
            <a:r>
              <a:rPr sz="1100" dirty="0">
                <a:latin typeface="Carlito"/>
                <a:cs typeface="Carlito"/>
              </a:rPr>
              <a:t>del mismo. Para el </a:t>
            </a:r>
            <a:r>
              <a:rPr sz="1100" spc="-5" dirty="0">
                <a:latin typeface="Carlito"/>
                <a:cs typeface="Carlito"/>
              </a:rPr>
              <a:t>caso del RIPS  </a:t>
            </a:r>
            <a:r>
              <a:rPr sz="1100" dirty="0">
                <a:latin typeface="Carlito"/>
                <a:cs typeface="Carlito"/>
              </a:rPr>
              <a:t>en </a:t>
            </a:r>
            <a:r>
              <a:rPr sz="1100" spc="-5" dirty="0">
                <a:latin typeface="Carlito"/>
                <a:cs typeface="Carlito"/>
              </a:rPr>
              <a:t>estudio, vemos </a:t>
            </a:r>
            <a:r>
              <a:rPr sz="1100" dirty="0">
                <a:latin typeface="Carlito"/>
                <a:cs typeface="Carlito"/>
              </a:rPr>
              <a:t>su </a:t>
            </a:r>
            <a:r>
              <a:rPr sz="1100" spc="-5" dirty="0">
                <a:latin typeface="Carlito"/>
                <a:cs typeface="Carlito"/>
              </a:rPr>
              <a:t>contenido del RIPS </a:t>
            </a:r>
            <a:r>
              <a:rPr sz="1100" dirty="0">
                <a:latin typeface="Carlito"/>
                <a:cs typeface="Carlito"/>
              </a:rPr>
              <a:t>y la </a:t>
            </a:r>
            <a:r>
              <a:rPr sz="1100" spc="-5" dirty="0">
                <a:latin typeface="Carlito"/>
                <a:cs typeface="Carlito"/>
              </a:rPr>
              <a:t>factura</a:t>
            </a:r>
            <a:r>
              <a:rPr sz="110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CAB179232.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pc="-5" dirty="0"/>
              <a:t>Cr. 28 No. 55A - </a:t>
            </a:r>
            <a:r>
              <a:rPr dirty="0"/>
              <a:t>55 </a:t>
            </a:r>
            <a:r>
              <a:rPr spc="-5" dirty="0"/>
              <a:t>OF. </a:t>
            </a:r>
            <a:r>
              <a:rPr dirty="0"/>
              <a:t>202 </a:t>
            </a:r>
            <a:r>
              <a:rPr spc="-5" dirty="0"/>
              <a:t>B. Bolarquí.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Calle 58 No. </a:t>
            </a:r>
            <a:r>
              <a:rPr dirty="0"/>
              <a:t>32 </a:t>
            </a:r>
            <a:r>
              <a:rPr spc="-5" dirty="0"/>
              <a:t>- 67 PISO 2 B. Conucos.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0307" y="394208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4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78675" y="281939"/>
            <a:ext cx="635" cy="405130"/>
          </a:xfrm>
          <a:custGeom>
            <a:avLst/>
            <a:gdLst/>
            <a:ahLst/>
            <a:cxnLst/>
            <a:rect l="l" t="t" r="r" b="b"/>
            <a:pathLst>
              <a:path w="634" h="405130">
                <a:moveTo>
                  <a:pt x="0" y="0"/>
                </a:moveTo>
                <a:lnTo>
                  <a:pt x="634" y="405129"/>
                </a:lnTo>
              </a:path>
            </a:pathLst>
          </a:custGeom>
          <a:ln w="19050">
            <a:solidFill>
              <a:srgbClr val="D7D7D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1059" y="8851896"/>
            <a:ext cx="1749424" cy="1137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195" y="9050019"/>
            <a:ext cx="3994785" cy="365760"/>
          </a:xfrm>
          <a:custGeom>
            <a:avLst/>
            <a:gdLst/>
            <a:ahLst/>
            <a:cxnLst/>
            <a:rect l="l" t="t" r="r" b="b"/>
            <a:pathLst>
              <a:path w="3994785" h="365759">
                <a:moveTo>
                  <a:pt x="3994785" y="201295"/>
                </a:moveTo>
                <a:lnTo>
                  <a:pt x="3992245" y="201295"/>
                </a:lnTo>
                <a:lnTo>
                  <a:pt x="3992245" y="182880"/>
                </a:lnTo>
                <a:lnTo>
                  <a:pt x="1156322" y="182880"/>
                </a:lnTo>
                <a:lnTo>
                  <a:pt x="1156322" y="0"/>
                </a:lnTo>
                <a:lnTo>
                  <a:pt x="0" y="0"/>
                </a:lnTo>
                <a:lnTo>
                  <a:pt x="0" y="201295"/>
                </a:lnTo>
                <a:lnTo>
                  <a:pt x="255270" y="201295"/>
                </a:lnTo>
                <a:lnTo>
                  <a:pt x="255270" y="363220"/>
                </a:lnTo>
                <a:lnTo>
                  <a:pt x="257810" y="363220"/>
                </a:lnTo>
                <a:lnTo>
                  <a:pt x="257810" y="365760"/>
                </a:lnTo>
                <a:lnTo>
                  <a:pt x="3994785" y="365760"/>
                </a:lnTo>
                <a:lnTo>
                  <a:pt x="3994785" y="201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0769" y="899159"/>
            <a:ext cx="5974080" cy="2875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8120" y="3925950"/>
            <a:ext cx="53200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rlito"/>
                <a:cs typeface="Carlito"/>
              </a:rPr>
              <a:t>Al </a:t>
            </a:r>
            <a:r>
              <a:rPr sz="1100" dirty="0">
                <a:latin typeface="Carlito"/>
                <a:cs typeface="Carlito"/>
              </a:rPr>
              <a:t>entrar a cargar </a:t>
            </a:r>
            <a:r>
              <a:rPr sz="1100" spc="-5" dirty="0">
                <a:latin typeface="Carlito"/>
                <a:cs typeface="Carlito"/>
              </a:rPr>
              <a:t>soportes, </a:t>
            </a:r>
            <a:r>
              <a:rPr sz="1100" dirty="0">
                <a:latin typeface="Carlito"/>
                <a:cs typeface="Carlito"/>
              </a:rPr>
              <a:t>el </a:t>
            </a:r>
            <a:r>
              <a:rPr sz="1100" spc="-5" dirty="0">
                <a:latin typeface="Carlito"/>
                <a:cs typeface="Carlito"/>
              </a:rPr>
              <a:t>sistema nos </a:t>
            </a:r>
            <a:r>
              <a:rPr sz="1100" dirty="0">
                <a:latin typeface="Carlito"/>
                <a:cs typeface="Carlito"/>
              </a:rPr>
              <a:t>muestra las recepciones </a:t>
            </a:r>
            <a:r>
              <a:rPr sz="1100" spc="-5" dirty="0">
                <a:latin typeface="Carlito"/>
                <a:cs typeface="Carlito"/>
              </a:rPr>
              <a:t>pendientes de</a:t>
            </a:r>
            <a:r>
              <a:rPr sz="1100" spc="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SOPORTES: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80769" y="4116070"/>
            <a:ext cx="5966459" cy="18427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8120" y="6110096"/>
            <a:ext cx="36728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rlito"/>
                <a:cs typeface="Carlito"/>
              </a:rPr>
              <a:t>Seleccionamos </a:t>
            </a:r>
            <a:r>
              <a:rPr sz="1100" spc="-10" dirty="0">
                <a:latin typeface="Carlito"/>
                <a:cs typeface="Carlito"/>
              </a:rPr>
              <a:t>la </a:t>
            </a:r>
            <a:r>
              <a:rPr sz="1100" spc="-5" dirty="0">
                <a:latin typeface="Carlito"/>
                <a:cs typeface="Carlito"/>
              </a:rPr>
              <a:t>repcepción de interés, usando </a:t>
            </a:r>
            <a:r>
              <a:rPr sz="1100" dirty="0">
                <a:latin typeface="Carlito"/>
                <a:cs typeface="Carlito"/>
              </a:rPr>
              <a:t>el </a:t>
            </a:r>
            <a:r>
              <a:rPr sz="1100" spc="-5" dirty="0">
                <a:latin typeface="Carlito"/>
                <a:cs typeface="Carlito"/>
              </a:rPr>
              <a:t>primer</a:t>
            </a:r>
            <a:r>
              <a:rPr sz="1100" spc="8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icono: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0769" y="6298564"/>
            <a:ext cx="5964555" cy="10788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68120" y="7529321"/>
            <a:ext cx="6002020" cy="3644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Carlito"/>
                <a:cs typeface="Carlito"/>
              </a:rPr>
              <a:t>El sistema nos indica </a:t>
            </a:r>
            <a:r>
              <a:rPr sz="1100" dirty="0">
                <a:latin typeface="Carlito"/>
                <a:cs typeface="Carlito"/>
              </a:rPr>
              <a:t>a </a:t>
            </a:r>
            <a:r>
              <a:rPr sz="1100" spc="-5" dirty="0">
                <a:latin typeface="Carlito"/>
                <a:cs typeface="Carlito"/>
              </a:rPr>
              <a:t>cuales facturas </a:t>
            </a:r>
            <a:r>
              <a:rPr sz="1100" spc="-10" dirty="0">
                <a:latin typeface="Carlito"/>
                <a:cs typeface="Carlito"/>
              </a:rPr>
              <a:t>se </a:t>
            </a:r>
            <a:r>
              <a:rPr sz="1100" dirty="0">
                <a:latin typeface="Carlito"/>
                <a:cs typeface="Carlito"/>
              </a:rPr>
              <a:t>le deben </a:t>
            </a:r>
            <a:r>
              <a:rPr sz="1100" spc="-5" dirty="0">
                <a:latin typeface="Carlito"/>
                <a:cs typeface="Carlito"/>
              </a:rPr>
              <a:t>cargar soportes, </a:t>
            </a:r>
            <a:r>
              <a:rPr sz="1100" dirty="0">
                <a:latin typeface="Carlito"/>
                <a:cs typeface="Carlito"/>
              </a:rPr>
              <a:t>la cual es </a:t>
            </a:r>
            <a:r>
              <a:rPr sz="1100" spc="-5" dirty="0">
                <a:latin typeface="Carlito"/>
                <a:cs typeface="Carlito"/>
              </a:rPr>
              <a:t>indica </a:t>
            </a:r>
            <a:r>
              <a:rPr sz="1100" dirty="0">
                <a:latin typeface="Carlito"/>
                <a:cs typeface="Carlito"/>
              </a:rPr>
              <a:t>en el </a:t>
            </a:r>
            <a:r>
              <a:rPr sz="1100" spc="25" dirty="0">
                <a:latin typeface="Arial"/>
                <a:cs typeface="Arial"/>
              </a:rPr>
              <a:t>“</a:t>
            </a:r>
            <a:r>
              <a:rPr sz="1100" spc="25" dirty="0">
                <a:latin typeface="Carlito"/>
                <a:cs typeface="Carlito"/>
              </a:rPr>
              <a:t>combo</a:t>
            </a:r>
            <a:r>
              <a:rPr sz="1100" spc="25" dirty="0">
                <a:latin typeface="Arial"/>
                <a:cs typeface="Arial"/>
              </a:rPr>
              <a:t>” </a:t>
            </a:r>
            <a:r>
              <a:rPr sz="1100" dirty="0">
                <a:latin typeface="Carlito"/>
                <a:cs typeface="Carlito"/>
              </a:rPr>
              <a:t>del  primer </a:t>
            </a:r>
            <a:r>
              <a:rPr sz="1100" spc="-5" dirty="0">
                <a:latin typeface="Carlito"/>
                <a:cs typeface="Carlito"/>
              </a:rPr>
              <a:t>componente. </a:t>
            </a:r>
            <a:r>
              <a:rPr sz="1100" spc="-10" dirty="0">
                <a:latin typeface="Carlito"/>
                <a:cs typeface="Carlito"/>
              </a:rPr>
              <a:t>Se </a:t>
            </a:r>
            <a:r>
              <a:rPr sz="1100" spc="-5" dirty="0">
                <a:latin typeface="Carlito"/>
                <a:cs typeface="Carlito"/>
              </a:rPr>
              <a:t>debe seleccionar </a:t>
            </a:r>
            <a:r>
              <a:rPr sz="1100" dirty="0">
                <a:latin typeface="Carlito"/>
                <a:cs typeface="Carlito"/>
              </a:rPr>
              <a:t>la </a:t>
            </a:r>
            <a:r>
              <a:rPr sz="1100" spc="-5" dirty="0">
                <a:latin typeface="Carlito"/>
                <a:cs typeface="Carlito"/>
              </a:rPr>
              <a:t>factura de </a:t>
            </a:r>
            <a:r>
              <a:rPr sz="1100" dirty="0">
                <a:latin typeface="Carlito"/>
                <a:cs typeface="Carlito"/>
              </a:rPr>
              <a:t>interés y </a:t>
            </a:r>
            <a:r>
              <a:rPr sz="1100" spc="-5" dirty="0">
                <a:latin typeface="Carlito"/>
                <a:cs typeface="Carlito"/>
              </a:rPr>
              <a:t>presionar</a:t>
            </a:r>
            <a:r>
              <a:rPr sz="1100" spc="10" dirty="0">
                <a:latin typeface="Carlito"/>
                <a:cs typeface="Carlito"/>
              </a:rPr>
              <a:t> </a:t>
            </a:r>
            <a:r>
              <a:rPr sz="1100" spc="20" dirty="0">
                <a:latin typeface="Arial"/>
                <a:cs typeface="Arial"/>
              </a:rPr>
              <a:t>“</a:t>
            </a:r>
            <a:r>
              <a:rPr sz="1100" spc="20" dirty="0">
                <a:latin typeface="Carlito"/>
                <a:cs typeface="Carlito"/>
              </a:rPr>
              <a:t>Buscar</a:t>
            </a:r>
            <a:r>
              <a:rPr sz="1100" spc="20" dirty="0">
                <a:latin typeface="Arial"/>
                <a:cs typeface="Arial"/>
              </a:rPr>
              <a:t>”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pc="-5" dirty="0"/>
              <a:t>Cr. 28 No. 55A - </a:t>
            </a:r>
            <a:r>
              <a:rPr dirty="0"/>
              <a:t>55 </a:t>
            </a:r>
            <a:r>
              <a:rPr spc="-5" dirty="0"/>
              <a:t>OF. </a:t>
            </a:r>
            <a:r>
              <a:rPr dirty="0"/>
              <a:t>202 </a:t>
            </a:r>
            <a:r>
              <a:rPr spc="-5" dirty="0"/>
              <a:t>B. Bolarquí.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Calle 58 No. </a:t>
            </a:r>
            <a:r>
              <a:rPr dirty="0"/>
              <a:t>32 </a:t>
            </a:r>
            <a:r>
              <a:rPr spc="-5" dirty="0"/>
              <a:t>- 67 PISO 2 B. Conucos.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0307" y="394208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5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78675" y="281939"/>
            <a:ext cx="635" cy="405130"/>
          </a:xfrm>
          <a:custGeom>
            <a:avLst/>
            <a:gdLst/>
            <a:ahLst/>
            <a:cxnLst/>
            <a:rect l="l" t="t" r="r" b="b"/>
            <a:pathLst>
              <a:path w="634" h="405130">
                <a:moveTo>
                  <a:pt x="0" y="0"/>
                </a:moveTo>
                <a:lnTo>
                  <a:pt x="634" y="405129"/>
                </a:lnTo>
              </a:path>
            </a:pathLst>
          </a:custGeom>
          <a:ln w="19050">
            <a:solidFill>
              <a:srgbClr val="D7D7D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1059" y="8851896"/>
            <a:ext cx="1749424" cy="1137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195" y="9050019"/>
            <a:ext cx="3994785" cy="365760"/>
          </a:xfrm>
          <a:custGeom>
            <a:avLst/>
            <a:gdLst/>
            <a:ahLst/>
            <a:cxnLst/>
            <a:rect l="l" t="t" r="r" b="b"/>
            <a:pathLst>
              <a:path w="3994785" h="365759">
                <a:moveTo>
                  <a:pt x="3994785" y="201295"/>
                </a:moveTo>
                <a:lnTo>
                  <a:pt x="3992245" y="201295"/>
                </a:lnTo>
                <a:lnTo>
                  <a:pt x="3992245" y="182880"/>
                </a:lnTo>
                <a:lnTo>
                  <a:pt x="1156322" y="182880"/>
                </a:lnTo>
                <a:lnTo>
                  <a:pt x="1156322" y="0"/>
                </a:lnTo>
                <a:lnTo>
                  <a:pt x="0" y="0"/>
                </a:lnTo>
                <a:lnTo>
                  <a:pt x="0" y="201295"/>
                </a:lnTo>
                <a:lnTo>
                  <a:pt x="255270" y="201295"/>
                </a:lnTo>
                <a:lnTo>
                  <a:pt x="255270" y="363220"/>
                </a:lnTo>
                <a:lnTo>
                  <a:pt x="257810" y="363220"/>
                </a:lnTo>
                <a:lnTo>
                  <a:pt x="257810" y="365760"/>
                </a:lnTo>
                <a:lnTo>
                  <a:pt x="3994785" y="365760"/>
                </a:lnTo>
                <a:lnTo>
                  <a:pt x="3994785" y="201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0769" y="899159"/>
            <a:ext cx="5975350" cy="1088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8120" y="2137918"/>
            <a:ext cx="25584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rlito"/>
                <a:cs typeface="Carlito"/>
              </a:rPr>
              <a:t>Entramos </a:t>
            </a:r>
            <a:r>
              <a:rPr sz="1100" dirty="0">
                <a:latin typeface="Carlito"/>
                <a:cs typeface="Carlito"/>
              </a:rPr>
              <a:t>a la </a:t>
            </a:r>
            <a:r>
              <a:rPr sz="1100" spc="-5" dirty="0">
                <a:latin typeface="Carlito"/>
                <a:cs typeface="Carlito"/>
              </a:rPr>
              <a:t>factura, presionando </a:t>
            </a:r>
            <a:r>
              <a:rPr sz="1100" dirty="0">
                <a:latin typeface="Carlito"/>
                <a:cs typeface="Carlito"/>
              </a:rPr>
              <a:t>el</a:t>
            </a:r>
            <a:r>
              <a:rPr sz="1100" spc="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botón: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80769" y="2499359"/>
            <a:ext cx="5964555" cy="15805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8120" y="4230750"/>
            <a:ext cx="44208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rlito"/>
                <a:cs typeface="Carlito"/>
              </a:rPr>
              <a:t>Para </a:t>
            </a:r>
            <a:r>
              <a:rPr sz="1100" spc="-5" dirty="0">
                <a:latin typeface="Carlito"/>
                <a:cs typeface="Carlito"/>
              </a:rPr>
              <a:t>subir los soportes, debemos seleccionar </a:t>
            </a:r>
            <a:r>
              <a:rPr sz="1100" dirty="0">
                <a:latin typeface="Carlito"/>
                <a:cs typeface="Carlito"/>
              </a:rPr>
              <a:t>el </a:t>
            </a:r>
            <a:r>
              <a:rPr sz="1100" spc="-5" dirty="0">
                <a:latin typeface="Carlito"/>
                <a:cs typeface="Carlito"/>
              </a:rPr>
              <a:t>soporte </a:t>
            </a:r>
            <a:r>
              <a:rPr sz="1100" dirty="0">
                <a:latin typeface="Carlito"/>
                <a:cs typeface="Carlito"/>
              </a:rPr>
              <a:t>y </a:t>
            </a:r>
            <a:r>
              <a:rPr sz="1100" spc="-5" dirty="0">
                <a:latin typeface="Carlito"/>
                <a:cs typeface="Carlito"/>
              </a:rPr>
              <a:t>presionar</a:t>
            </a:r>
            <a:r>
              <a:rPr sz="1100" spc="9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importar: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0769" y="4420870"/>
            <a:ext cx="5969000" cy="1870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68120" y="6442328"/>
            <a:ext cx="6002655" cy="3644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Carlito"/>
                <a:cs typeface="Carlito"/>
              </a:rPr>
              <a:t>En </a:t>
            </a:r>
            <a:r>
              <a:rPr sz="1100" dirty="0">
                <a:latin typeface="Carlito"/>
                <a:cs typeface="Carlito"/>
              </a:rPr>
              <a:t>ese </a:t>
            </a:r>
            <a:r>
              <a:rPr sz="1100" spc="-5" dirty="0">
                <a:latin typeface="Carlito"/>
                <a:cs typeface="Carlito"/>
              </a:rPr>
              <a:t>momento </a:t>
            </a:r>
            <a:r>
              <a:rPr sz="1100" dirty="0">
                <a:latin typeface="Carlito"/>
                <a:cs typeface="Carlito"/>
              </a:rPr>
              <a:t>el </a:t>
            </a:r>
            <a:r>
              <a:rPr sz="1100" spc="-5" dirty="0">
                <a:latin typeface="Carlito"/>
                <a:cs typeface="Carlito"/>
              </a:rPr>
              <a:t>soporte </a:t>
            </a:r>
            <a:r>
              <a:rPr sz="1100" dirty="0">
                <a:latin typeface="Carlito"/>
                <a:cs typeface="Carlito"/>
              </a:rPr>
              <a:t>va a la parte </a:t>
            </a:r>
            <a:r>
              <a:rPr sz="1100" spc="-5" dirty="0">
                <a:latin typeface="Carlito"/>
                <a:cs typeface="Carlito"/>
              </a:rPr>
              <a:t>superior </a:t>
            </a:r>
            <a:r>
              <a:rPr sz="1100" dirty="0">
                <a:latin typeface="Carlito"/>
                <a:cs typeface="Carlito"/>
              </a:rPr>
              <a:t>del </a:t>
            </a:r>
            <a:r>
              <a:rPr sz="1100" spc="-5" dirty="0">
                <a:latin typeface="Carlito"/>
                <a:cs typeface="Carlito"/>
              </a:rPr>
              <a:t>formulario </a:t>
            </a:r>
            <a:r>
              <a:rPr sz="1100" dirty="0">
                <a:latin typeface="Carlito"/>
                <a:cs typeface="Carlito"/>
              </a:rPr>
              <a:t>y </a:t>
            </a:r>
            <a:r>
              <a:rPr sz="1100" spc="-5" dirty="0">
                <a:latin typeface="Carlito"/>
                <a:cs typeface="Carlito"/>
              </a:rPr>
              <a:t>ahora seleccionamos </a:t>
            </a:r>
            <a:r>
              <a:rPr sz="1100" dirty="0">
                <a:latin typeface="Carlito"/>
                <a:cs typeface="Carlito"/>
              </a:rPr>
              <a:t>el </a:t>
            </a:r>
            <a:r>
              <a:rPr sz="1100" spc="-5" dirty="0">
                <a:latin typeface="Carlito"/>
                <a:cs typeface="Carlito"/>
              </a:rPr>
              <a:t>soporte,  escribiendo </a:t>
            </a:r>
            <a:r>
              <a:rPr sz="1100" dirty="0">
                <a:latin typeface="Carlito"/>
                <a:cs typeface="Carlito"/>
              </a:rPr>
              <a:t>en el </a:t>
            </a:r>
            <a:r>
              <a:rPr sz="1100" spc="-5" dirty="0">
                <a:latin typeface="Carlito"/>
                <a:cs typeface="Carlito"/>
              </a:rPr>
              <a:t>campo </a:t>
            </a:r>
            <a:r>
              <a:rPr sz="1100" spc="15" dirty="0">
                <a:latin typeface="Arial"/>
                <a:cs typeface="Arial"/>
              </a:rPr>
              <a:t>“</a:t>
            </a:r>
            <a:r>
              <a:rPr sz="1100" spc="15" dirty="0">
                <a:latin typeface="Carlito"/>
                <a:cs typeface="Carlito"/>
              </a:rPr>
              <a:t>Tipo </a:t>
            </a:r>
            <a:r>
              <a:rPr sz="1100" spc="5" dirty="0">
                <a:latin typeface="Carlito"/>
                <a:cs typeface="Carlito"/>
              </a:rPr>
              <a:t>Soporte</a:t>
            </a:r>
            <a:r>
              <a:rPr sz="1100" spc="5" dirty="0">
                <a:latin typeface="Arial"/>
                <a:cs typeface="Arial"/>
              </a:rPr>
              <a:t>”</a:t>
            </a:r>
            <a:r>
              <a:rPr sz="1100" spc="5" dirty="0">
                <a:latin typeface="Carlito"/>
                <a:cs typeface="Carlito"/>
              </a:rPr>
              <a:t>, </a:t>
            </a:r>
            <a:r>
              <a:rPr sz="1100" dirty="0">
                <a:latin typeface="Carlito"/>
                <a:cs typeface="Carlito"/>
              </a:rPr>
              <a:t>el </a:t>
            </a:r>
            <a:r>
              <a:rPr sz="1100" spc="-5" dirty="0">
                <a:latin typeface="Carlito"/>
                <a:cs typeface="Carlito"/>
              </a:rPr>
              <a:t>nombre del soporte </a:t>
            </a:r>
            <a:r>
              <a:rPr sz="1100" dirty="0">
                <a:latin typeface="Carlito"/>
                <a:cs typeface="Carlito"/>
              </a:rPr>
              <a:t>o </a:t>
            </a:r>
            <a:r>
              <a:rPr sz="1100" spc="-5" dirty="0">
                <a:latin typeface="Carlito"/>
                <a:cs typeface="Carlito"/>
              </a:rPr>
              <a:t>un</a:t>
            </a:r>
            <a:r>
              <a:rPr sz="1100" spc="-4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*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80769" y="6803390"/>
            <a:ext cx="5961380" cy="1625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8120" y="8579357"/>
            <a:ext cx="24257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rlito"/>
                <a:cs typeface="Carlito"/>
              </a:rPr>
              <a:t>Para </a:t>
            </a:r>
            <a:r>
              <a:rPr sz="1100" spc="-5" dirty="0">
                <a:latin typeface="Carlito"/>
                <a:cs typeface="Carlito"/>
              </a:rPr>
              <a:t>que finalmente quede de esta</a:t>
            </a:r>
            <a:r>
              <a:rPr sz="1100" spc="2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forma: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pc="-5" dirty="0"/>
              <a:t>Cr. 28 No. 55A - </a:t>
            </a:r>
            <a:r>
              <a:rPr dirty="0"/>
              <a:t>55 </a:t>
            </a:r>
            <a:r>
              <a:rPr spc="-5" dirty="0"/>
              <a:t>OF. </a:t>
            </a:r>
            <a:r>
              <a:rPr dirty="0"/>
              <a:t>202 </a:t>
            </a:r>
            <a:r>
              <a:rPr spc="-5" dirty="0"/>
              <a:t>B. Bolarquí.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Calle 58 No. </a:t>
            </a:r>
            <a:r>
              <a:rPr dirty="0"/>
              <a:t>32 </a:t>
            </a:r>
            <a:r>
              <a:rPr spc="-5" dirty="0"/>
              <a:t>- 67 PISO 2 B. Conucos.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0307" y="394208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6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78675" y="281939"/>
            <a:ext cx="635" cy="405130"/>
          </a:xfrm>
          <a:custGeom>
            <a:avLst/>
            <a:gdLst/>
            <a:ahLst/>
            <a:cxnLst/>
            <a:rect l="l" t="t" r="r" b="b"/>
            <a:pathLst>
              <a:path w="634" h="405130">
                <a:moveTo>
                  <a:pt x="0" y="0"/>
                </a:moveTo>
                <a:lnTo>
                  <a:pt x="634" y="405129"/>
                </a:lnTo>
              </a:path>
            </a:pathLst>
          </a:custGeom>
          <a:ln w="19050">
            <a:solidFill>
              <a:srgbClr val="D7D7D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1059" y="8851896"/>
            <a:ext cx="1749424" cy="1137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195" y="9050019"/>
            <a:ext cx="3994785" cy="365760"/>
          </a:xfrm>
          <a:custGeom>
            <a:avLst/>
            <a:gdLst/>
            <a:ahLst/>
            <a:cxnLst/>
            <a:rect l="l" t="t" r="r" b="b"/>
            <a:pathLst>
              <a:path w="3994785" h="365759">
                <a:moveTo>
                  <a:pt x="3994785" y="201295"/>
                </a:moveTo>
                <a:lnTo>
                  <a:pt x="3992245" y="201295"/>
                </a:lnTo>
                <a:lnTo>
                  <a:pt x="3992245" y="182880"/>
                </a:lnTo>
                <a:lnTo>
                  <a:pt x="1156322" y="182880"/>
                </a:lnTo>
                <a:lnTo>
                  <a:pt x="1156322" y="0"/>
                </a:lnTo>
                <a:lnTo>
                  <a:pt x="0" y="0"/>
                </a:lnTo>
                <a:lnTo>
                  <a:pt x="0" y="201295"/>
                </a:lnTo>
                <a:lnTo>
                  <a:pt x="255270" y="201295"/>
                </a:lnTo>
                <a:lnTo>
                  <a:pt x="255270" y="363220"/>
                </a:lnTo>
                <a:lnTo>
                  <a:pt x="257810" y="363220"/>
                </a:lnTo>
                <a:lnTo>
                  <a:pt x="257810" y="365760"/>
                </a:lnTo>
                <a:lnTo>
                  <a:pt x="3994785" y="365760"/>
                </a:lnTo>
                <a:lnTo>
                  <a:pt x="3994785" y="201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0769" y="899159"/>
            <a:ext cx="5979795" cy="1649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8120" y="2529585"/>
            <a:ext cx="6000115" cy="3644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100" dirty="0">
                <a:latin typeface="Carlito"/>
                <a:cs typeface="Carlito"/>
              </a:rPr>
              <a:t>El tipo </a:t>
            </a:r>
            <a:r>
              <a:rPr sz="1100" spc="-5" dirty="0">
                <a:latin typeface="Carlito"/>
                <a:cs typeface="Carlito"/>
              </a:rPr>
              <a:t>de soporte </a:t>
            </a:r>
            <a:r>
              <a:rPr sz="1100" dirty="0">
                <a:latin typeface="Carlito"/>
                <a:cs typeface="Carlito"/>
              </a:rPr>
              <a:t>es </a:t>
            </a:r>
            <a:r>
              <a:rPr sz="1100" spc="-5" dirty="0">
                <a:latin typeface="Carlito"/>
                <a:cs typeface="Carlito"/>
              </a:rPr>
              <a:t>solo un ejemplo. </a:t>
            </a:r>
            <a:r>
              <a:rPr sz="1100" dirty="0">
                <a:latin typeface="Carlito"/>
                <a:cs typeface="Carlito"/>
              </a:rPr>
              <a:t>Y ahora </a:t>
            </a:r>
            <a:r>
              <a:rPr sz="1100" spc="-5" dirty="0">
                <a:latin typeface="Carlito"/>
                <a:cs typeface="Carlito"/>
              </a:rPr>
              <a:t>presione </a:t>
            </a:r>
            <a:r>
              <a:rPr sz="1100" spc="15" dirty="0">
                <a:latin typeface="Arial"/>
                <a:cs typeface="Arial"/>
              </a:rPr>
              <a:t>“</a:t>
            </a:r>
            <a:r>
              <a:rPr sz="1100" spc="15" dirty="0">
                <a:latin typeface="Carlito"/>
                <a:cs typeface="Carlito"/>
              </a:rPr>
              <a:t>Actualizar</a:t>
            </a:r>
            <a:r>
              <a:rPr sz="1100" spc="15" dirty="0">
                <a:latin typeface="Arial"/>
                <a:cs typeface="Arial"/>
              </a:rPr>
              <a:t>” </a:t>
            </a:r>
            <a:r>
              <a:rPr sz="1100" dirty="0">
                <a:latin typeface="Carlito"/>
                <a:cs typeface="Carlito"/>
              </a:rPr>
              <a:t>y </a:t>
            </a:r>
            <a:r>
              <a:rPr sz="1100" spc="-5" dirty="0">
                <a:latin typeface="Carlito"/>
                <a:cs typeface="Carlito"/>
              </a:rPr>
              <a:t>ahora </a:t>
            </a:r>
            <a:r>
              <a:rPr sz="1100" dirty="0">
                <a:latin typeface="Carlito"/>
                <a:cs typeface="Carlito"/>
              </a:rPr>
              <a:t>vemos </a:t>
            </a:r>
            <a:r>
              <a:rPr sz="1100" spc="-5" dirty="0">
                <a:latin typeface="Carlito"/>
                <a:cs typeface="Carlito"/>
              </a:rPr>
              <a:t>que </a:t>
            </a:r>
            <a:r>
              <a:rPr sz="1100" dirty="0">
                <a:latin typeface="Carlito"/>
                <a:cs typeface="Carlito"/>
              </a:rPr>
              <a:t>ya la </a:t>
            </a:r>
            <a:r>
              <a:rPr sz="1100" spc="-5" dirty="0">
                <a:latin typeface="Carlito"/>
                <a:cs typeface="Carlito"/>
              </a:rPr>
              <a:t>factura  </a:t>
            </a:r>
            <a:r>
              <a:rPr sz="1100" dirty="0">
                <a:latin typeface="Carlito"/>
                <a:cs typeface="Carlito"/>
              </a:rPr>
              <a:t>tiene </a:t>
            </a:r>
            <a:r>
              <a:rPr sz="1100" spc="-5" dirty="0">
                <a:latin typeface="Carlito"/>
                <a:cs typeface="Carlito"/>
              </a:rPr>
              <a:t>los soportes</a:t>
            </a:r>
            <a:r>
              <a:rPr sz="1100" spc="-1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cargados: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80769" y="2889250"/>
            <a:ext cx="5964555" cy="1085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8120" y="4125594"/>
            <a:ext cx="6000750" cy="876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rlito"/>
                <a:cs typeface="Carlito"/>
              </a:rPr>
              <a:t>Así debe hacerse </a:t>
            </a:r>
            <a:r>
              <a:rPr sz="1100" dirty="0">
                <a:latin typeface="Carlito"/>
                <a:cs typeface="Carlito"/>
              </a:rPr>
              <a:t>con cada </a:t>
            </a:r>
            <a:r>
              <a:rPr sz="1100" spc="-5" dirty="0">
                <a:latin typeface="Carlito"/>
                <a:cs typeface="Carlito"/>
              </a:rPr>
              <a:t>factura de </a:t>
            </a:r>
            <a:r>
              <a:rPr sz="1100" dirty="0">
                <a:latin typeface="Carlito"/>
                <a:cs typeface="Carlito"/>
              </a:rPr>
              <a:t>la</a:t>
            </a:r>
            <a:r>
              <a:rPr sz="1100" spc="-2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recepción.</a:t>
            </a:r>
            <a:endParaRPr sz="11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Carlito"/>
                <a:cs typeface="Carlito"/>
              </a:rPr>
              <a:t>Consultar</a:t>
            </a:r>
            <a:r>
              <a:rPr sz="1100" b="1" spc="-10" dirty="0">
                <a:latin typeface="Carlito"/>
                <a:cs typeface="Carlito"/>
              </a:rPr>
              <a:t> </a:t>
            </a:r>
            <a:r>
              <a:rPr sz="1100" b="1" spc="-5" dirty="0">
                <a:latin typeface="Carlito"/>
                <a:cs typeface="Carlito"/>
              </a:rPr>
              <a:t>Radicados</a:t>
            </a:r>
            <a:endParaRPr sz="1100">
              <a:latin typeface="Carlito"/>
              <a:cs typeface="Carlito"/>
            </a:endParaRPr>
          </a:p>
          <a:p>
            <a:pPr marL="12700" marR="5080">
              <a:lnSpc>
                <a:spcPct val="101800"/>
              </a:lnSpc>
            </a:pPr>
            <a:r>
              <a:rPr sz="1100" dirty="0">
                <a:latin typeface="Carlito"/>
                <a:cs typeface="Carlito"/>
              </a:rPr>
              <a:t>Luego </a:t>
            </a:r>
            <a:r>
              <a:rPr sz="1100" spc="-5" dirty="0">
                <a:latin typeface="Carlito"/>
                <a:cs typeface="Carlito"/>
              </a:rPr>
              <a:t>de subir los soportes </a:t>
            </a:r>
            <a:r>
              <a:rPr sz="1100" dirty="0">
                <a:latin typeface="Carlito"/>
                <a:cs typeface="Carlito"/>
              </a:rPr>
              <a:t>a cada </a:t>
            </a:r>
            <a:r>
              <a:rPr sz="1100" spc="-5" dirty="0">
                <a:latin typeface="Carlito"/>
                <a:cs typeface="Carlito"/>
              </a:rPr>
              <a:t>factura, </a:t>
            </a:r>
            <a:r>
              <a:rPr sz="1100" spc="-10" dirty="0">
                <a:latin typeface="Carlito"/>
                <a:cs typeface="Carlito"/>
              </a:rPr>
              <a:t>se </a:t>
            </a:r>
            <a:r>
              <a:rPr sz="1100" spc="-5" dirty="0">
                <a:latin typeface="Carlito"/>
                <a:cs typeface="Carlito"/>
              </a:rPr>
              <a:t>procede </a:t>
            </a:r>
            <a:r>
              <a:rPr sz="1100" dirty="0">
                <a:latin typeface="Carlito"/>
                <a:cs typeface="Carlito"/>
              </a:rPr>
              <a:t>a </a:t>
            </a:r>
            <a:r>
              <a:rPr sz="1100" spc="-5" dirty="0">
                <a:latin typeface="Carlito"/>
                <a:cs typeface="Carlito"/>
              </a:rPr>
              <a:t>presentar </a:t>
            </a:r>
            <a:r>
              <a:rPr sz="1100" dirty="0">
                <a:latin typeface="Carlito"/>
                <a:cs typeface="Carlito"/>
              </a:rPr>
              <a:t>la recepción a la </a:t>
            </a:r>
            <a:r>
              <a:rPr sz="1100" spc="-5" dirty="0">
                <a:latin typeface="Carlito"/>
                <a:cs typeface="Carlito"/>
              </a:rPr>
              <a:t>EPS, </a:t>
            </a:r>
            <a:r>
              <a:rPr sz="1100" dirty="0">
                <a:latin typeface="Carlito"/>
                <a:cs typeface="Carlito"/>
              </a:rPr>
              <a:t>para </a:t>
            </a:r>
            <a:r>
              <a:rPr sz="1100" spc="-5" dirty="0">
                <a:latin typeface="Carlito"/>
                <a:cs typeface="Carlito"/>
              </a:rPr>
              <a:t>eso  buscamos entonces </a:t>
            </a:r>
            <a:r>
              <a:rPr sz="1100" dirty="0">
                <a:latin typeface="Carlito"/>
                <a:cs typeface="Carlito"/>
              </a:rPr>
              <a:t>la </a:t>
            </a:r>
            <a:r>
              <a:rPr sz="1100" spc="-5" dirty="0">
                <a:latin typeface="Carlito"/>
                <a:cs typeface="Carlito"/>
              </a:rPr>
              <a:t>recepción </a:t>
            </a:r>
            <a:r>
              <a:rPr sz="1100" dirty="0">
                <a:latin typeface="Carlito"/>
                <a:cs typeface="Carlito"/>
              </a:rPr>
              <a:t>y </a:t>
            </a:r>
            <a:r>
              <a:rPr sz="1100" spc="-5" dirty="0">
                <a:latin typeface="Carlito"/>
                <a:cs typeface="Carlito"/>
              </a:rPr>
              <a:t>procedemos </a:t>
            </a:r>
            <a:r>
              <a:rPr sz="1100" dirty="0">
                <a:latin typeface="Carlito"/>
                <a:cs typeface="Carlito"/>
              </a:rPr>
              <a:t>entrar a ella, en el </a:t>
            </a:r>
            <a:r>
              <a:rPr sz="1100" spc="-5" dirty="0">
                <a:latin typeface="Carlito"/>
                <a:cs typeface="Carlito"/>
              </a:rPr>
              <a:t>primer</a:t>
            </a:r>
            <a:r>
              <a:rPr sz="1100" spc="-2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icono.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0769" y="5169534"/>
            <a:ext cx="5976620" cy="1173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68120" y="6492620"/>
            <a:ext cx="24898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Carlito"/>
                <a:cs typeface="Carlito"/>
              </a:rPr>
              <a:t>Ahora </a:t>
            </a:r>
            <a:r>
              <a:rPr sz="1100" spc="-5" dirty="0">
                <a:latin typeface="Carlito"/>
                <a:cs typeface="Carlito"/>
              </a:rPr>
              <a:t>presionamos </a:t>
            </a:r>
            <a:r>
              <a:rPr sz="1100" dirty="0">
                <a:latin typeface="Carlito"/>
                <a:cs typeface="Carlito"/>
              </a:rPr>
              <a:t>el </a:t>
            </a:r>
            <a:r>
              <a:rPr sz="1100" spc="-5" dirty="0">
                <a:latin typeface="Carlito"/>
                <a:cs typeface="Carlito"/>
              </a:rPr>
              <a:t>boton </a:t>
            </a:r>
            <a:r>
              <a:rPr sz="1100" spc="10" dirty="0">
                <a:latin typeface="Arial"/>
                <a:cs typeface="Arial"/>
              </a:rPr>
              <a:t>“</a:t>
            </a:r>
            <a:r>
              <a:rPr sz="1100" spc="10" dirty="0">
                <a:latin typeface="Carlito"/>
                <a:cs typeface="Carlito"/>
              </a:rPr>
              <a:t>Recepcionar</a:t>
            </a:r>
            <a:r>
              <a:rPr sz="1100" spc="10" dirty="0">
                <a:latin typeface="Arial"/>
                <a:cs typeface="Arial"/>
              </a:rPr>
              <a:t>”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80769" y="6682740"/>
            <a:ext cx="5961380" cy="10471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68120" y="7710678"/>
            <a:ext cx="5413375" cy="1047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rlito"/>
                <a:cs typeface="Carlito"/>
              </a:rPr>
              <a:t>Cuando se recepciona, se </a:t>
            </a:r>
            <a:r>
              <a:rPr sz="1100" spc="-10" dirty="0">
                <a:latin typeface="Carlito"/>
                <a:cs typeface="Carlito"/>
              </a:rPr>
              <a:t>le </a:t>
            </a:r>
            <a:r>
              <a:rPr sz="1100" spc="-5" dirty="0">
                <a:latin typeface="Carlito"/>
                <a:cs typeface="Carlito"/>
              </a:rPr>
              <a:t>presenta </a:t>
            </a:r>
            <a:r>
              <a:rPr sz="1100" dirty="0">
                <a:latin typeface="Carlito"/>
                <a:cs typeface="Carlito"/>
              </a:rPr>
              <a:t>a la </a:t>
            </a:r>
            <a:r>
              <a:rPr sz="1100" spc="-5" dirty="0">
                <a:latin typeface="Carlito"/>
                <a:cs typeface="Carlito"/>
              </a:rPr>
              <a:t>EPS, </a:t>
            </a:r>
            <a:r>
              <a:rPr sz="1100" dirty="0">
                <a:latin typeface="Carlito"/>
                <a:cs typeface="Carlito"/>
              </a:rPr>
              <a:t>para </a:t>
            </a:r>
            <a:r>
              <a:rPr sz="1100" spc="-10" dirty="0">
                <a:latin typeface="Carlito"/>
                <a:cs typeface="Carlito"/>
              </a:rPr>
              <a:t>que </a:t>
            </a:r>
            <a:r>
              <a:rPr sz="1100" dirty="0">
                <a:latin typeface="Carlito"/>
                <a:cs typeface="Carlito"/>
              </a:rPr>
              <a:t>la </a:t>
            </a:r>
            <a:r>
              <a:rPr sz="1100" spc="-5" dirty="0">
                <a:latin typeface="Carlito"/>
                <a:cs typeface="Carlito"/>
              </a:rPr>
              <a:t>EPS radique </a:t>
            </a:r>
            <a:r>
              <a:rPr sz="1100" dirty="0">
                <a:latin typeface="Carlito"/>
                <a:cs typeface="Carlito"/>
              </a:rPr>
              <a:t>o </a:t>
            </a:r>
            <a:r>
              <a:rPr sz="1100" spc="-5" dirty="0">
                <a:latin typeface="Carlito"/>
                <a:cs typeface="Carlito"/>
              </a:rPr>
              <a:t>haga </a:t>
            </a:r>
            <a:r>
              <a:rPr sz="1100" dirty="0">
                <a:latin typeface="Carlito"/>
                <a:cs typeface="Carlito"/>
              </a:rPr>
              <a:t>la</a:t>
            </a:r>
            <a:r>
              <a:rPr sz="1100" spc="13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devolución.</a:t>
            </a:r>
            <a:endParaRPr sz="11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Carlito"/>
                <a:cs typeface="Carlito"/>
              </a:rPr>
              <a:t>El proceso de </a:t>
            </a:r>
            <a:r>
              <a:rPr sz="1100" dirty="0">
                <a:latin typeface="Carlito"/>
                <a:cs typeface="Carlito"/>
              </a:rPr>
              <a:t>la IPS </a:t>
            </a:r>
            <a:r>
              <a:rPr sz="1100" spc="-5" dirty="0">
                <a:latin typeface="Carlito"/>
                <a:cs typeface="Carlito"/>
              </a:rPr>
              <a:t>culmina </a:t>
            </a:r>
            <a:r>
              <a:rPr sz="1100" dirty="0">
                <a:latin typeface="Carlito"/>
                <a:cs typeface="Carlito"/>
              </a:rPr>
              <a:t>con la RECEPCIÓN </a:t>
            </a:r>
            <a:r>
              <a:rPr sz="1100" spc="-5" dirty="0">
                <a:latin typeface="Carlito"/>
                <a:cs typeface="Carlito"/>
              </a:rPr>
              <a:t>de los</a:t>
            </a:r>
            <a:r>
              <a:rPr sz="1100" spc="-3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RIPS.</a:t>
            </a:r>
            <a:endParaRPr sz="11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spc="-5" dirty="0">
                <a:latin typeface="Carlito"/>
                <a:cs typeface="Carlito"/>
              </a:rPr>
              <a:t>RIPS</a:t>
            </a:r>
            <a:r>
              <a:rPr sz="1100" b="1" dirty="0">
                <a:latin typeface="Carlito"/>
                <a:cs typeface="Carlito"/>
              </a:rPr>
              <a:t> </a:t>
            </a:r>
            <a:r>
              <a:rPr sz="1100" b="1" spc="-5" dirty="0">
                <a:latin typeface="Carlito"/>
                <a:cs typeface="Carlito"/>
              </a:rPr>
              <a:t>Radicados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Carlito"/>
                <a:cs typeface="Carlito"/>
              </a:rPr>
              <a:t>A través </a:t>
            </a:r>
            <a:r>
              <a:rPr sz="1100" spc="-5" dirty="0">
                <a:latin typeface="Carlito"/>
                <a:cs typeface="Carlito"/>
              </a:rPr>
              <a:t>de esta </a:t>
            </a:r>
            <a:r>
              <a:rPr sz="1100" dirty="0">
                <a:latin typeface="Carlito"/>
                <a:cs typeface="Carlito"/>
              </a:rPr>
              <a:t>opción </a:t>
            </a:r>
            <a:r>
              <a:rPr sz="1100" spc="-5" dirty="0">
                <a:latin typeface="Carlito"/>
                <a:cs typeface="Carlito"/>
              </a:rPr>
              <a:t>podemos </a:t>
            </a:r>
            <a:r>
              <a:rPr sz="1100" dirty="0">
                <a:latin typeface="Carlito"/>
                <a:cs typeface="Carlito"/>
              </a:rPr>
              <a:t>mirar todas las </a:t>
            </a:r>
            <a:r>
              <a:rPr sz="1100" spc="-5" dirty="0">
                <a:latin typeface="Carlito"/>
                <a:cs typeface="Carlito"/>
              </a:rPr>
              <a:t>recepciones que </a:t>
            </a:r>
            <a:r>
              <a:rPr sz="1100" dirty="0">
                <a:latin typeface="Carlito"/>
                <a:cs typeface="Carlito"/>
              </a:rPr>
              <a:t>la </a:t>
            </a:r>
            <a:r>
              <a:rPr sz="1100" spc="-5" dirty="0">
                <a:latin typeface="Carlito"/>
                <a:cs typeface="Carlito"/>
              </a:rPr>
              <a:t>EPS </a:t>
            </a:r>
            <a:r>
              <a:rPr sz="1100" dirty="0">
                <a:latin typeface="Carlito"/>
                <a:cs typeface="Carlito"/>
              </a:rPr>
              <a:t>le </a:t>
            </a:r>
            <a:r>
              <a:rPr sz="1100" spc="-5" dirty="0">
                <a:latin typeface="Carlito"/>
                <a:cs typeface="Carlito"/>
              </a:rPr>
              <a:t>ha radicado </a:t>
            </a:r>
            <a:r>
              <a:rPr sz="1100" dirty="0">
                <a:latin typeface="Carlito"/>
                <a:cs typeface="Carlito"/>
              </a:rPr>
              <a:t>a la</a:t>
            </a:r>
            <a:r>
              <a:rPr sz="1100" spc="4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IPS: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pc="-5" dirty="0"/>
              <a:t>Cr. 28 No. 55A - </a:t>
            </a:r>
            <a:r>
              <a:rPr dirty="0"/>
              <a:t>55 </a:t>
            </a:r>
            <a:r>
              <a:rPr spc="-5" dirty="0"/>
              <a:t>OF. </a:t>
            </a:r>
            <a:r>
              <a:rPr dirty="0"/>
              <a:t>202 </a:t>
            </a:r>
            <a:r>
              <a:rPr spc="-5" dirty="0"/>
              <a:t>B. Bolarquí.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Calle 58 No. </a:t>
            </a:r>
            <a:r>
              <a:rPr dirty="0"/>
              <a:t>32 </a:t>
            </a:r>
            <a:r>
              <a:rPr spc="-5" dirty="0"/>
              <a:t>- 67 PISO 2 B. Conucos.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0307" y="394208"/>
            <a:ext cx="965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808080"/>
                </a:solidFill>
                <a:latin typeface="Carlito"/>
                <a:cs typeface="Carlito"/>
              </a:rPr>
              <a:t>7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78675" y="281939"/>
            <a:ext cx="635" cy="405130"/>
          </a:xfrm>
          <a:custGeom>
            <a:avLst/>
            <a:gdLst/>
            <a:ahLst/>
            <a:cxnLst/>
            <a:rect l="l" t="t" r="r" b="b"/>
            <a:pathLst>
              <a:path w="634" h="405130">
                <a:moveTo>
                  <a:pt x="0" y="0"/>
                </a:moveTo>
                <a:lnTo>
                  <a:pt x="634" y="405129"/>
                </a:lnTo>
              </a:path>
            </a:pathLst>
          </a:custGeom>
          <a:ln w="19050">
            <a:solidFill>
              <a:srgbClr val="D7D7D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1059" y="8851896"/>
            <a:ext cx="1749424" cy="1137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2195" y="9050019"/>
            <a:ext cx="3994785" cy="365760"/>
          </a:xfrm>
          <a:custGeom>
            <a:avLst/>
            <a:gdLst/>
            <a:ahLst/>
            <a:cxnLst/>
            <a:rect l="l" t="t" r="r" b="b"/>
            <a:pathLst>
              <a:path w="3994785" h="365759">
                <a:moveTo>
                  <a:pt x="3994785" y="201295"/>
                </a:moveTo>
                <a:lnTo>
                  <a:pt x="3992245" y="201295"/>
                </a:lnTo>
                <a:lnTo>
                  <a:pt x="3992245" y="182880"/>
                </a:lnTo>
                <a:lnTo>
                  <a:pt x="1156322" y="182880"/>
                </a:lnTo>
                <a:lnTo>
                  <a:pt x="1156322" y="0"/>
                </a:lnTo>
                <a:lnTo>
                  <a:pt x="0" y="0"/>
                </a:lnTo>
                <a:lnTo>
                  <a:pt x="0" y="201295"/>
                </a:lnTo>
                <a:lnTo>
                  <a:pt x="255270" y="201295"/>
                </a:lnTo>
                <a:lnTo>
                  <a:pt x="255270" y="363220"/>
                </a:lnTo>
                <a:lnTo>
                  <a:pt x="257810" y="363220"/>
                </a:lnTo>
                <a:lnTo>
                  <a:pt x="257810" y="365760"/>
                </a:lnTo>
                <a:lnTo>
                  <a:pt x="3994785" y="365760"/>
                </a:lnTo>
                <a:lnTo>
                  <a:pt x="3994785" y="201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0769" y="899159"/>
            <a:ext cx="5966459" cy="1734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68120" y="2785618"/>
            <a:ext cx="5419725" cy="36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rlito"/>
                <a:cs typeface="Carlito"/>
              </a:rPr>
              <a:t>Devoluciones</a:t>
            </a: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dirty="0">
                <a:latin typeface="Carlito"/>
                <a:cs typeface="Carlito"/>
              </a:rPr>
              <a:t>A través </a:t>
            </a:r>
            <a:r>
              <a:rPr sz="1100" spc="-5" dirty="0">
                <a:latin typeface="Carlito"/>
                <a:cs typeface="Carlito"/>
              </a:rPr>
              <a:t>de esta </a:t>
            </a:r>
            <a:r>
              <a:rPr sz="1100" dirty="0">
                <a:latin typeface="Carlito"/>
                <a:cs typeface="Carlito"/>
              </a:rPr>
              <a:t>opción </a:t>
            </a:r>
            <a:r>
              <a:rPr sz="1100" spc="-5" dirty="0">
                <a:latin typeface="Carlito"/>
                <a:cs typeface="Carlito"/>
              </a:rPr>
              <a:t>podemos </a:t>
            </a:r>
            <a:r>
              <a:rPr sz="1100" dirty="0">
                <a:latin typeface="Carlito"/>
                <a:cs typeface="Carlito"/>
              </a:rPr>
              <a:t>mirar todas las </a:t>
            </a:r>
            <a:r>
              <a:rPr sz="1100" spc="-5" dirty="0">
                <a:latin typeface="Carlito"/>
                <a:cs typeface="Carlito"/>
              </a:rPr>
              <a:t>recepciones que </a:t>
            </a:r>
            <a:r>
              <a:rPr sz="1100" dirty="0">
                <a:latin typeface="Carlito"/>
                <a:cs typeface="Carlito"/>
              </a:rPr>
              <a:t>la </a:t>
            </a:r>
            <a:r>
              <a:rPr sz="1100" spc="-5" dirty="0">
                <a:latin typeface="Carlito"/>
                <a:cs typeface="Carlito"/>
              </a:rPr>
              <a:t>EPS </a:t>
            </a:r>
            <a:r>
              <a:rPr sz="1100" dirty="0">
                <a:latin typeface="Carlito"/>
                <a:cs typeface="Carlito"/>
              </a:rPr>
              <a:t>le </a:t>
            </a:r>
            <a:r>
              <a:rPr sz="1100" spc="-5" dirty="0">
                <a:latin typeface="Carlito"/>
                <a:cs typeface="Carlito"/>
              </a:rPr>
              <a:t>ha devuelto </a:t>
            </a:r>
            <a:r>
              <a:rPr sz="1100" dirty="0">
                <a:latin typeface="Carlito"/>
                <a:cs typeface="Carlito"/>
              </a:rPr>
              <a:t>a la</a:t>
            </a:r>
            <a:r>
              <a:rPr sz="1100" spc="40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IPS: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80769" y="3145789"/>
            <a:ext cx="5969000" cy="985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68120" y="4111878"/>
            <a:ext cx="46189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rlito"/>
                <a:cs typeface="Carlito"/>
              </a:rPr>
              <a:t>Esto para efecto de revisión. Si una </a:t>
            </a:r>
            <a:r>
              <a:rPr sz="1100" dirty="0">
                <a:latin typeface="Carlito"/>
                <a:cs typeface="Carlito"/>
              </a:rPr>
              <a:t>recepción </a:t>
            </a:r>
            <a:r>
              <a:rPr sz="1100" spc="-5" dirty="0">
                <a:latin typeface="Carlito"/>
                <a:cs typeface="Carlito"/>
              </a:rPr>
              <a:t>fue devuelta </a:t>
            </a:r>
            <a:r>
              <a:rPr sz="1100" dirty="0">
                <a:latin typeface="Carlito"/>
                <a:cs typeface="Carlito"/>
              </a:rPr>
              <a:t>debe volverse a</a:t>
            </a:r>
            <a:r>
              <a:rPr sz="1100" spc="5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subir.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pc="-5" dirty="0"/>
              <a:t>Cr. 28 No. 55A - </a:t>
            </a:r>
            <a:r>
              <a:rPr dirty="0"/>
              <a:t>55 </a:t>
            </a:r>
            <a:r>
              <a:rPr spc="-5" dirty="0"/>
              <a:t>OF. </a:t>
            </a:r>
            <a:r>
              <a:rPr dirty="0"/>
              <a:t>202 </a:t>
            </a:r>
            <a:r>
              <a:rPr spc="-5" dirty="0"/>
              <a:t>B. Bolarquí.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Calle 58 No. </a:t>
            </a:r>
            <a:r>
              <a:rPr dirty="0"/>
              <a:t>32 </a:t>
            </a:r>
            <a:r>
              <a:rPr spc="-5" dirty="0"/>
              <a:t>- 67 PISO 2 B. Conucos.</a:t>
            </a:r>
            <a:r>
              <a:rPr spc="40" dirty="0"/>
              <a:t> </a:t>
            </a:r>
            <a:r>
              <a:rPr spc="-5" dirty="0"/>
              <a:t>Bucaramanga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788</Words>
  <Application>Microsoft Office PowerPoint</Application>
  <PresentationFormat>Personalizado</PresentationFormat>
  <Paragraphs>63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Carlito</vt:lpstr>
      <vt:lpstr>Tahoma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Documento Desarrollo CreandoSoft</dc:title>
  <dc:creator>WinuE</dc:creator>
  <cp:lastModifiedBy>Kelly Hernández Vergara</cp:lastModifiedBy>
  <cp:revision>1</cp:revision>
  <dcterms:created xsi:type="dcterms:W3CDTF">2022-05-03T16:24:38Z</dcterms:created>
  <dcterms:modified xsi:type="dcterms:W3CDTF">2023-07-18T19:48:55Z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2022-03-01T00:00:00Z</vt:filetime>
  </property>
  <property fmtid="{D5CDD505-2E9C-101B-9397-08002B2CF9AE}" pid="3" name="Creator">
    <vt:lpwstr>Microsoft® Word para Microsoft 365</vt:lpwstr>
  </property>
  <property fmtid="{D5CDD505-2E9C-101B-9397-08002B2CF9AE}" pid="4" name="LastSaved">
    <vt:filetime>2022-05-03T00:00:00Z</vt:filetime>
  </property>
</Properties>
</file>